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3" r:id="rId3"/>
    <p:sldId id="262" r:id="rId4"/>
    <p:sldId id="321" r:id="rId5"/>
    <p:sldId id="322" r:id="rId6"/>
    <p:sldId id="323" r:id="rId7"/>
    <p:sldId id="327" r:id="rId8"/>
    <p:sldId id="329" r:id="rId9"/>
    <p:sldId id="324" r:id="rId10"/>
    <p:sldId id="264" r:id="rId11"/>
    <p:sldId id="320" r:id="rId12"/>
    <p:sldId id="265" r:id="rId13"/>
    <p:sldId id="326" r:id="rId14"/>
    <p:sldId id="330" r:id="rId15"/>
    <p:sldId id="328"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81"/>
    <p:restoredTop sz="96327"/>
  </p:normalViewPr>
  <p:slideViewPr>
    <p:cSldViewPr snapToGrid="0" snapToObjects="1">
      <p:cViewPr varScale="1">
        <p:scale>
          <a:sx n="88" d="100"/>
          <a:sy n="88" d="100"/>
        </p:scale>
        <p:origin x="63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8F39-BBEF-6C48-A169-113BD7BA7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15C8E-68C9-B947-AF26-B04CD7452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5301D-057D-C94C-A70D-785B069210C8}"/>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5" name="Footer Placeholder 4">
            <a:extLst>
              <a:ext uri="{FF2B5EF4-FFF2-40B4-BE49-F238E27FC236}">
                <a16:creationId xmlns:a16="http://schemas.microsoft.com/office/drawing/2014/main" id="{5471A573-522E-A34C-8B7A-80621697B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118A2-CA13-A34A-925C-1C74077DF79F}"/>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277237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CEAE-B022-D14D-A387-DFD548BA7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A23911-9BE9-D043-B068-8162E442A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1334B-1F66-F040-8C1F-BD8AABF60C0E}"/>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5" name="Footer Placeholder 4">
            <a:extLst>
              <a:ext uri="{FF2B5EF4-FFF2-40B4-BE49-F238E27FC236}">
                <a16:creationId xmlns:a16="http://schemas.microsoft.com/office/drawing/2014/main" id="{CF8293CB-1F35-0F4E-B12D-BD24A8032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BFCDF-5BF6-ED4B-BB9F-9ACA06945152}"/>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355523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32F6B-262B-AA4E-966C-A72C835CC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2AE1F8-D341-9245-8A0A-8D7571FC3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1959B-27D5-6A47-93A6-683A643565DA}"/>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5" name="Footer Placeholder 4">
            <a:extLst>
              <a:ext uri="{FF2B5EF4-FFF2-40B4-BE49-F238E27FC236}">
                <a16:creationId xmlns:a16="http://schemas.microsoft.com/office/drawing/2014/main" id="{3BD716B2-CC10-E847-B8DF-B8B70C187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2130A-9C29-6A4C-9279-89025D28D0B4}"/>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126341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B14B-8BDB-C844-91AC-5DC618C88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B43CD-89C2-2E46-9600-31F2453606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C763B-8D5D-F74A-AD26-E791B7531B51}"/>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5" name="Footer Placeholder 4">
            <a:extLst>
              <a:ext uri="{FF2B5EF4-FFF2-40B4-BE49-F238E27FC236}">
                <a16:creationId xmlns:a16="http://schemas.microsoft.com/office/drawing/2014/main" id="{836FE2A5-B913-1B4A-9881-6FE2FAEB1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37D77-BDEE-5040-999F-9EFF3A25421B}"/>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343425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DED4-D00E-7840-9DFD-7430DA7149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4522DE-F981-6E42-BE6A-149BE2DFD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CCE13-7BEC-3541-8A59-290CE1F5A098}"/>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5" name="Footer Placeholder 4">
            <a:extLst>
              <a:ext uri="{FF2B5EF4-FFF2-40B4-BE49-F238E27FC236}">
                <a16:creationId xmlns:a16="http://schemas.microsoft.com/office/drawing/2014/main" id="{CC247B70-383D-A249-90C9-C764CBE71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F5B7A-D110-7F47-B93B-87704C65A827}"/>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14720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CA22-A6ED-8B48-AACB-4AE7264BE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3A04A-2F63-BE46-B350-E0E22E320B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40B765-BA63-404E-857D-18D309A4B0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D88F6-4A63-4545-85B2-C7F2D196CA9F}"/>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6" name="Footer Placeholder 5">
            <a:extLst>
              <a:ext uri="{FF2B5EF4-FFF2-40B4-BE49-F238E27FC236}">
                <a16:creationId xmlns:a16="http://schemas.microsoft.com/office/drawing/2014/main" id="{3F467264-01FF-6B40-9452-ADF80FF70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C053E-A0E3-7D41-A91E-6B430B429DC9}"/>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365714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3A01-3438-894D-B59E-C76ADDE7C0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71482-3D90-2D45-BE2D-399CF80E4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3252FB-B36F-C645-90A1-21D59221D3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2F1888-0F23-304C-9166-BB596512B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3195D-33AA-E743-BD31-FE9C34BDC9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52329-BCFD-9844-8E8B-9D1B30F0241E}"/>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8" name="Footer Placeholder 7">
            <a:extLst>
              <a:ext uri="{FF2B5EF4-FFF2-40B4-BE49-F238E27FC236}">
                <a16:creationId xmlns:a16="http://schemas.microsoft.com/office/drawing/2014/main" id="{A791AFDE-793F-1F42-81F0-942394EFC5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DBB8A6-14D6-9F40-83FF-2F8C9A8E00F7}"/>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67682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E494-7D1A-7341-B14D-A71316D186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F51E76-8FF6-B547-8BBF-3F38D4AB7C9A}"/>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4" name="Footer Placeholder 3">
            <a:extLst>
              <a:ext uri="{FF2B5EF4-FFF2-40B4-BE49-F238E27FC236}">
                <a16:creationId xmlns:a16="http://schemas.microsoft.com/office/drawing/2014/main" id="{99DCBAA0-09BD-BC47-A43A-DA4B6173DF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6FEF6-E2A3-164A-8DFC-4482A4D758A6}"/>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254736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4520C-26C4-414C-96A4-5664EAC885CD}"/>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3" name="Footer Placeholder 2">
            <a:extLst>
              <a:ext uri="{FF2B5EF4-FFF2-40B4-BE49-F238E27FC236}">
                <a16:creationId xmlns:a16="http://schemas.microsoft.com/office/drawing/2014/main" id="{BB2FDAE6-818E-104A-8C01-6B4A1D244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FACD42-7FCF-8842-BD11-00A01F5732F6}"/>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23996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8C03-891A-EE47-9D24-2D0654537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C837F6-B1E2-F641-9D66-1A3E760BE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44662B-4CC7-BA4F-B33F-6D60A8C1B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B7B62-189E-A742-AD4C-4C14817D84C3}"/>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6" name="Footer Placeholder 5">
            <a:extLst>
              <a:ext uri="{FF2B5EF4-FFF2-40B4-BE49-F238E27FC236}">
                <a16:creationId xmlns:a16="http://schemas.microsoft.com/office/drawing/2014/main" id="{93C6E51D-953D-B04E-A12A-0A1A2FA2A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F9A08-C57C-A24E-8E31-190F282FB703}"/>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53604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52E8-6090-8643-AB16-44A7F4763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42036-D51E-A345-B8A7-89ECA759F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E4064-E2D2-ED44-9CDE-CC658960F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33CDB-BB0F-BF45-A619-54AB971DD528}"/>
              </a:ext>
            </a:extLst>
          </p:cNvPr>
          <p:cNvSpPr>
            <a:spLocks noGrp="1"/>
          </p:cNvSpPr>
          <p:nvPr>
            <p:ph type="dt" sz="half" idx="10"/>
          </p:nvPr>
        </p:nvSpPr>
        <p:spPr/>
        <p:txBody>
          <a:bodyPr/>
          <a:lstStyle/>
          <a:p>
            <a:fld id="{2A2F973A-33EB-FB44-9ADF-6A9A6EE0F56F}" type="datetimeFigureOut">
              <a:rPr lang="en-US" smtClean="0"/>
              <a:t>1/25/2023</a:t>
            </a:fld>
            <a:endParaRPr lang="en-US"/>
          </a:p>
        </p:txBody>
      </p:sp>
      <p:sp>
        <p:nvSpPr>
          <p:cNvPr id="6" name="Footer Placeholder 5">
            <a:extLst>
              <a:ext uri="{FF2B5EF4-FFF2-40B4-BE49-F238E27FC236}">
                <a16:creationId xmlns:a16="http://schemas.microsoft.com/office/drawing/2014/main" id="{E13CDCB1-50EF-8E49-8424-310F064C1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328FF-3083-9C43-A67B-834CF031EC4A}"/>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774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91D074-8C77-9945-99BC-3AED42CF5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F8DD1B-4446-924D-BD17-35C925C0A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50BB9-2399-8042-BA99-019DE86B6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F973A-33EB-FB44-9ADF-6A9A6EE0F56F}" type="datetimeFigureOut">
              <a:rPr lang="en-US" smtClean="0"/>
              <a:t>1/25/2023</a:t>
            </a:fld>
            <a:endParaRPr lang="en-US"/>
          </a:p>
        </p:txBody>
      </p:sp>
      <p:sp>
        <p:nvSpPr>
          <p:cNvPr id="5" name="Footer Placeholder 4">
            <a:extLst>
              <a:ext uri="{FF2B5EF4-FFF2-40B4-BE49-F238E27FC236}">
                <a16:creationId xmlns:a16="http://schemas.microsoft.com/office/drawing/2014/main" id="{D4378293-22AD-6440-AB08-BDE492775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A23E6D-DC0F-944E-9F83-5D0AC62B6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7F16A-62F4-A04F-8029-821DCE1A7D0E}" type="slidenum">
              <a:rPr lang="en-US" smtClean="0"/>
              <a:t>‹#›</a:t>
            </a:fld>
            <a:endParaRPr lang="en-US"/>
          </a:p>
        </p:txBody>
      </p:sp>
    </p:spTree>
    <p:extLst>
      <p:ext uri="{BB962C8B-B14F-4D97-AF65-F5344CB8AC3E}">
        <p14:creationId xmlns:p14="http://schemas.microsoft.com/office/powerpoint/2010/main" val="134484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pubmed.ncbi.nlm.nih.gov/8901854/" TargetMode="External"/><Relationship Id="rId7" Type="http://schemas.openxmlformats.org/officeDocument/2006/relationships/hyperlink" Target="https://www.sciencedirect.com/science/article/pii/S0167488917301696" TargetMode="External"/><Relationship Id="rId2" Type="http://schemas.openxmlformats.org/officeDocument/2006/relationships/hyperlink" Target="https://www.ncbi.nlm.nih.gov/pmc/articles/PMC8046146/"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5119971/" TargetMode="External"/><Relationship Id="rId5" Type="http://schemas.openxmlformats.org/officeDocument/2006/relationships/hyperlink" Target="https://www.ncbi.nlm.nih.gov/pmc/articles/PMC3787870/" TargetMode="External"/><Relationship Id="rId4" Type="http://schemas.openxmlformats.org/officeDocument/2006/relationships/hyperlink" Target="https://www.ncbi.nlm.nih.gov/pmc/articles/PMC325270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F6FF3-B5A1-4441-801E-62493B3D3A34}"/>
              </a:ext>
            </a:extLst>
          </p:cNvPr>
          <p:cNvSpPr>
            <a:spLocks noGrp="1"/>
          </p:cNvSpPr>
          <p:nvPr>
            <p:ph type="ctrTitle"/>
          </p:nvPr>
        </p:nvSpPr>
        <p:spPr>
          <a:xfrm>
            <a:off x="1928982" y="1051948"/>
            <a:ext cx="5238466" cy="2991416"/>
          </a:xfrm>
        </p:spPr>
        <p:txBody>
          <a:bodyPr anchor="b">
            <a:normAutofit/>
          </a:bodyPr>
          <a:lstStyle/>
          <a:p>
            <a:pPr algn="l"/>
            <a:r>
              <a:rPr lang="en-US" sz="6600" dirty="0">
                <a:latin typeface="Felix Titling"/>
              </a:rPr>
              <a:t>ISNS </a:t>
            </a:r>
            <a:r>
              <a:rPr lang="en-US" sz="6600" dirty="0">
                <a:latin typeface="Felix Titling" pitchFamily="82" charset="77"/>
              </a:rPr>
              <a:t/>
            </a:r>
            <a:br>
              <a:rPr lang="en-US" sz="6600" dirty="0">
                <a:latin typeface="Felix Titling" pitchFamily="82" charset="77"/>
              </a:rPr>
            </a:br>
            <a:r>
              <a:rPr lang="en-US" sz="6600" dirty="0">
                <a:latin typeface="Felix Titling"/>
              </a:rPr>
              <a:t>CASE</a:t>
            </a:r>
            <a:r>
              <a:rPr lang="en-US" sz="6600" dirty="0">
                <a:latin typeface="Felix Titling" pitchFamily="82" charset="77"/>
              </a:rPr>
              <a:t/>
            </a:r>
            <a:br>
              <a:rPr lang="en-US" sz="6600" dirty="0">
                <a:latin typeface="Felix Titling" pitchFamily="82" charset="77"/>
              </a:rPr>
            </a:br>
            <a:r>
              <a:rPr lang="en-US" sz="6600" dirty="0">
                <a:latin typeface="Felix Titling"/>
              </a:rPr>
              <a:t>STUDy</a:t>
            </a:r>
            <a:endParaRPr lang="en-US" sz="6600" dirty="0">
              <a:latin typeface="Felix Titling" pitchFamily="82" charset="77"/>
            </a:endParaRPr>
          </a:p>
        </p:txBody>
      </p:sp>
      <p:sp>
        <p:nvSpPr>
          <p:cNvPr id="3" name="Subtitle 2">
            <a:extLst>
              <a:ext uri="{FF2B5EF4-FFF2-40B4-BE49-F238E27FC236}">
                <a16:creationId xmlns:a16="http://schemas.microsoft.com/office/drawing/2014/main" id="{22050387-3E31-9442-BB80-91149C4A7020}"/>
              </a:ext>
            </a:extLst>
          </p:cNvPr>
          <p:cNvSpPr>
            <a:spLocks noGrp="1"/>
          </p:cNvSpPr>
          <p:nvPr>
            <p:ph type="subTitle" idx="1"/>
          </p:nvPr>
        </p:nvSpPr>
        <p:spPr>
          <a:xfrm>
            <a:off x="1928982" y="4121228"/>
            <a:ext cx="2911329" cy="2163551"/>
          </a:xfrm>
        </p:spPr>
        <p:txBody>
          <a:bodyPr anchor="t">
            <a:normAutofit/>
          </a:bodyPr>
          <a:lstStyle/>
          <a:p>
            <a:pPr algn="l">
              <a:lnSpc>
                <a:spcPct val="100000"/>
              </a:lnSpc>
              <a:spcBef>
                <a:spcPts val="0"/>
              </a:spcBef>
            </a:pPr>
            <a:r>
              <a:rPr lang="en-US" sz="2000" dirty="0">
                <a:latin typeface="Goudy Old Style" panose="02020502050305020303" pitchFamily="18" charset="77"/>
              </a:rPr>
              <a:t>With Dr. Norbert Ketskes on Lung Cancer </a:t>
            </a:r>
          </a:p>
          <a:p>
            <a:pPr algn="l">
              <a:lnSpc>
                <a:spcPct val="100000"/>
              </a:lnSpc>
              <a:spcBef>
                <a:spcPts val="0"/>
              </a:spcBef>
            </a:pPr>
            <a:r>
              <a:rPr lang="en-US" sz="2000" dirty="0">
                <a:latin typeface="Goudy Old Style" panose="02020502050305020303" pitchFamily="18" charset="77"/>
              </a:rPr>
              <a:t> </a:t>
            </a:r>
          </a:p>
        </p:txBody>
      </p:sp>
      <p:sp>
        <p:nvSpPr>
          <p:cNvPr id="11"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7" descr="Picture 7">
            <a:extLst>
              <a:ext uri="{FF2B5EF4-FFF2-40B4-BE49-F238E27FC236}">
                <a16:creationId xmlns:a16="http://schemas.microsoft.com/office/drawing/2014/main" id="{6633B23A-5125-6942-BE70-F28031DCEBB4}"/>
              </a:ext>
            </a:extLst>
          </p:cNvPr>
          <p:cNvPicPr>
            <a:picLocks noChangeAspect="1"/>
          </p:cNvPicPr>
          <p:nvPr/>
        </p:nvPicPr>
        <p:blipFill>
          <a:blip r:embed="rId2"/>
          <a:stretch>
            <a:fillRect/>
          </a:stretch>
        </p:blipFill>
        <p:spPr>
          <a:xfrm>
            <a:off x="7167448" y="1873557"/>
            <a:ext cx="3803039" cy="3822152"/>
          </a:xfrm>
          <a:prstGeom prst="rect">
            <a:avLst/>
          </a:prstGeom>
        </p:spPr>
      </p:pic>
      <p:sp>
        <p:nvSpPr>
          <p:cNvPr id="8" name="Rectangle 7">
            <a:extLst>
              <a:ext uri="{FF2B5EF4-FFF2-40B4-BE49-F238E27FC236}">
                <a16:creationId xmlns:a16="http://schemas.microsoft.com/office/drawing/2014/main" id="{DE76C729-B4B9-6A45-984B-728E69E0EF73}"/>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94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582944" y="830029"/>
            <a:ext cx="6247722" cy="1461778"/>
          </a:xfrm>
        </p:spPr>
        <p:txBody>
          <a:bodyPr anchor="t">
            <a:normAutofit/>
          </a:bodyPr>
          <a:lstStyle/>
          <a:p>
            <a:r>
              <a:rPr lang="en-US" dirty="0">
                <a:latin typeface="Felix Titling" pitchFamily="82" charset="77"/>
              </a:rPr>
              <a:t>CASE STUDY</a:t>
            </a: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116856" y="1560918"/>
            <a:ext cx="7887807" cy="5170808"/>
          </a:xfrm>
        </p:spPr>
        <p:txBody>
          <a:bodyPr>
            <a:normAutofit fontScale="62500" lnSpcReduction="20000"/>
          </a:bodyPr>
          <a:lstStyle/>
          <a:p>
            <a:pPr marL="0" indent="0">
              <a:lnSpc>
                <a:spcPct val="100000"/>
              </a:lnSpc>
              <a:spcBef>
                <a:spcPts val="600"/>
              </a:spcBef>
              <a:buNone/>
            </a:pPr>
            <a:r>
              <a:rPr lang="en-US" sz="1800" b="1" dirty="0">
                <a:latin typeface="Goudy Old Style" panose="02020502050305020303" pitchFamily="18" charset="77"/>
                <a:cs typeface="Calibri Light" panose="020F0302020204030204" pitchFamily="34" charset="0"/>
              </a:rPr>
              <a:t>Patient</a:t>
            </a:r>
            <a:r>
              <a:rPr lang="en-US" sz="1800" dirty="0">
                <a:latin typeface="Goudy Old Style" panose="02020502050305020303" pitchFamily="18" charset="77"/>
                <a:cs typeface="Calibri Light" panose="020F0302020204030204" pitchFamily="34" charset="0"/>
              </a:rPr>
              <a:t>: </a:t>
            </a:r>
            <a:r>
              <a:rPr lang="hu-HU" sz="1800" dirty="0" err="1" smtClean="0">
                <a:latin typeface="Goudy Old Style" panose="02020502050305020303" pitchFamily="18" charset="77"/>
                <a:cs typeface="Calibri Light" panose="020F0302020204030204" pitchFamily="34" charset="0"/>
              </a:rPr>
              <a:t>Female</a:t>
            </a:r>
            <a:endParaRPr lang="en-US" sz="1800" dirty="0">
              <a:latin typeface="Goudy Old Style" panose="02020502050305020303" pitchFamily="18" charset="77"/>
              <a:cs typeface="Calibri Light" panose="020F0302020204030204" pitchFamily="34" charset="0"/>
            </a:endParaRPr>
          </a:p>
          <a:p>
            <a:pPr marL="0" indent="0">
              <a:lnSpc>
                <a:spcPct val="100000"/>
              </a:lnSpc>
              <a:spcBef>
                <a:spcPts val="600"/>
              </a:spcBef>
              <a:buNone/>
            </a:pPr>
            <a:r>
              <a:rPr lang="en-US" sz="1800" b="1" dirty="0">
                <a:latin typeface="Goudy Old Style" panose="02020502050305020303" pitchFamily="18" charset="77"/>
                <a:cs typeface="Calibri Light" panose="020F0302020204030204" pitchFamily="34" charset="0"/>
              </a:rPr>
              <a:t>Age</a:t>
            </a:r>
            <a:r>
              <a:rPr lang="en-US" sz="1800" dirty="0" smtClean="0">
                <a:latin typeface="Goudy Old Style" panose="02020502050305020303" pitchFamily="18" charset="77"/>
                <a:cs typeface="Calibri Light" panose="020F0302020204030204" pitchFamily="34" charset="0"/>
              </a:rPr>
              <a:t>:</a:t>
            </a:r>
            <a:r>
              <a:rPr lang="hu-HU" sz="1800" dirty="0" smtClean="0">
                <a:latin typeface="Goudy Old Style" panose="02020502050305020303" pitchFamily="18" charset="77"/>
                <a:cs typeface="Calibri Light" panose="020F0302020204030204" pitchFamily="34" charset="0"/>
              </a:rPr>
              <a:t> 55 </a:t>
            </a:r>
            <a:r>
              <a:rPr lang="hu-HU" sz="1800" dirty="0" err="1" smtClean="0">
                <a:latin typeface="Goudy Old Style" panose="02020502050305020303" pitchFamily="18" charset="77"/>
                <a:cs typeface="Calibri Light" panose="020F0302020204030204" pitchFamily="34" charset="0"/>
              </a:rPr>
              <a:t>years</a:t>
            </a:r>
            <a:r>
              <a:rPr lang="hu-HU" sz="1800" dirty="0" smtClean="0">
                <a:latin typeface="Goudy Old Style" panose="02020502050305020303" pitchFamily="18" charset="77"/>
                <a:cs typeface="Calibri Light" panose="020F0302020204030204" pitchFamily="34" charset="0"/>
              </a:rPr>
              <a:t> old</a:t>
            </a:r>
            <a:r>
              <a:rPr lang="en-US" sz="1800" dirty="0" smtClean="0">
                <a:latin typeface="Goudy Old Style" panose="02020502050305020303" pitchFamily="18" charset="77"/>
                <a:cs typeface="Calibri Light" panose="020F0302020204030204" pitchFamily="34" charset="0"/>
              </a:rPr>
              <a:t>  </a:t>
            </a:r>
            <a:endParaRPr lang="en-US" sz="1800" dirty="0">
              <a:latin typeface="Goudy Old Style" panose="02020502050305020303" pitchFamily="18" charset="77"/>
            </a:endParaRPr>
          </a:p>
          <a:p>
            <a:pPr marL="0" indent="0">
              <a:lnSpc>
                <a:spcPct val="100000"/>
              </a:lnSpc>
              <a:spcBef>
                <a:spcPts val="600"/>
              </a:spcBef>
              <a:buNone/>
            </a:pPr>
            <a:r>
              <a:rPr lang="hu-HU" sz="1800" dirty="0">
                <a:latin typeface="Goudy Old Style" panose="02020502050305020303" pitchFamily="18" charset="77"/>
              </a:rPr>
              <a:t>History and test results:</a:t>
            </a:r>
          </a:p>
          <a:p>
            <a:pPr marL="0" indent="0">
              <a:lnSpc>
                <a:spcPct val="100000"/>
              </a:lnSpc>
              <a:spcBef>
                <a:spcPts val="600"/>
              </a:spcBef>
              <a:buNone/>
            </a:pPr>
            <a:r>
              <a:rPr lang="en-US" sz="1800" b="1" dirty="0">
                <a:latin typeface="Goudy Old Style" panose="02020502050305020303" pitchFamily="18" charset="77"/>
              </a:rPr>
              <a:t>Family history</a:t>
            </a:r>
            <a:r>
              <a:rPr lang="en-US" sz="1800" b="1" dirty="0" smtClean="0">
                <a:latin typeface="Goudy Old Style" panose="02020502050305020303" pitchFamily="18" charset="77"/>
              </a:rPr>
              <a:t>:</a:t>
            </a:r>
            <a:endParaRPr lang="hu-HU" sz="1800" b="1" dirty="0" smtClean="0">
              <a:latin typeface="Goudy Old Style" panose="02020502050305020303" pitchFamily="18" charset="77"/>
            </a:endParaRPr>
          </a:p>
          <a:p>
            <a:pPr marL="0" indent="0">
              <a:lnSpc>
                <a:spcPct val="100000"/>
              </a:lnSpc>
              <a:spcBef>
                <a:spcPts val="600"/>
              </a:spcBef>
              <a:buNone/>
            </a:pPr>
            <a:r>
              <a:rPr lang="en-US" sz="1800" dirty="0" smtClean="0">
                <a:latin typeface="Goudy Old Style" panose="02020502050305020303" pitchFamily="18" charset="77"/>
              </a:rPr>
              <a:t>No </a:t>
            </a:r>
            <a:r>
              <a:rPr lang="en-US" sz="1800" dirty="0">
                <a:latin typeface="Goudy Old Style" panose="02020502050305020303" pitchFamily="18" charset="77"/>
              </a:rPr>
              <a:t>Cancer </a:t>
            </a:r>
            <a:r>
              <a:rPr lang="en-US" sz="1800" dirty="0" smtClean="0">
                <a:latin typeface="Goudy Old Style" panose="02020502050305020303" pitchFamily="18" charset="77"/>
              </a:rPr>
              <a:t>occurred</a:t>
            </a:r>
            <a:endParaRPr lang="hu-HU" sz="1800" dirty="0" smtClean="0">
              <a:latin typeface="Goudy Old Style" panose="02020502050305020303" pitchFamily="18" charset="77"/>
            </a:endParaRPr>
          </a:p>
          <a:p>
            <a:pPr marL="0" indent="0">
              <a:lnSpc>
                <a:spcPct val="100000"/>
              </a:lnSpc>
              <a:spcBef>
                <a:spcPts val="600"/>
              </a:spcBef>
              <a:buNone/>
            </a:pPr>
            <a:r>
              <a:rPr lang="hu-HU" sz="1800" b="1" dirty="0" err="1" smtClean="0">
                <a:latin typeface="Goudy Old Style" panose="02020502050305020303" pitchFamily="18" charset="77"/>
              </a:rPr>
              <a:t>Medical</a:t>
            </a:r>
            <a:r>
              <a:rPr lang="hu-HU" sz="1800" b="1" dirty="0" smtClean="0">
                <a:latin typeface="Goudy Old Style" panose="02020502050305020303" pitchFamily="18" charset="77"/>
              </a:rPr>
              <a:t> </a:t>
            </a:r>
            <a:r>
              <a:rPr lang="hu-HU" sz="1800" b="1" dirty="0" err="1" smtClean="0">
                <a:latin typeface="Goudy Old Style" panose="02020502050305020303" pitchFamily="18" charset="77"/>
              </a:rPr>
              <a:t>history</a:t>
            </a:r>
            <a:r>
              <a:rPr lang="hu-HU" sz="1800" dirty="0" smtClean="0">
                <a:latin typeface="Goudy Old Style" panose="02020502050305020303" pitchFamily="18" charset="77"/>
              </a:rPr>
              <a:t>:</a:t>
            </a:r>
          </a:p>
          <a:p>
            <a:pPr marL="0" indent="0">
              <a:lnSpc>
                <a:spcPct val="100000"/>
              </a:lnSpc>
              <a:spcBef>
                <a:spcPts val="600"/>
              </a:spcBef>
              <a:buNone/>
            </a:pPr>
            <a:r>
              <a:rPr lang="hu-HU" sz="1800" dirty="0" smtClean="0">
                <a:latin typeface="Goudy Old Style" panose="02020502050305020303" pitchFamily="18" charset="77"/>
              </a:rPr>
              <a:t>S</a:t>
            </a:r>
            <a:r>
              <a:rPr lang="en-US" sz="1800" dirty="0" smtClean="0">
                <a:latin typeface="Goudy Old Style" panose="02020502050305020303" pitchFamily="18" charset="77"/>
              </a:rPr>
              <a:t>he </a:t>
            </a:r>
            <a:r>
              <a:rPr lang="en-US" sz="1800" dirty="0">
                <a:latin typeface="Goudy Old Style" panose="02020502050305020303" pitchFamily="18" charset="77"/>
              </a:rPr>
              <a:t>had no known </a:t>
            </a:r>
            <a:r>
              <a:rPr lang="en-US" sz="1800" dirty="0" smtClean="0">
                <a:latin typeface="Goudy Old Style" panose="02020502050305020303" pitchFamily="18" charset="77"/>
              </a:rPr>
              <a:t>illnesses</a:t>
            </a:r>
            <a:endParaRPr lang="hu-HU" sz="1800" dirty="0" smtClean="0">
              <a:latin typeface="Goudy Old Style" panose="02020502050305020303" pitchFamily="18" charset="77"/>
            </a:endParaRPr>
          </a:p>
          <a:p>
            <a:pPr marL="0" indent="0">
              <a:lnSpc>
                <a:spcPct val="100000"/>
              </a:lnSpc>
              <a:spcBef>
                <a:spcPts val="600"/>
              </a:spcBef>
              <a:buNone/>
            </a:pPr>
            <a:r>
              <a:rPr lang="en-US" sz="1800" dirty="0">
                <a:latin typeface="Goudy Old Style" panose="02020502050305020303" pitchFamily="18" charset="77"/>
              </a:rPr>
              <a:t>Smoking: 20 cigarettes per day for 20 </a:t>
            </a:r>
            <a:r>
              <a:rPr lang="en-US" sz="1800" dirty="0" smtClean="0">
                <a:latin typeface="Goudy Old Style" panose="02020502050305020303" pitchFamily="18" charset="77"/>
              </a:rPr>
              <a:t>years</a:t>
            </a:r>
            <a:r>
              <a:rPr lang="hu-HU" sz="1800" dirty="0" smtClean="0">
                <a:latin typeface="Goudy Old Style" panose="02020502050305020303" pitchFamily="18" charset="77"/>
              </a:rPr>
              <a:t>!</a:t>
            </a:r>
          </a:p>
          <a:p>
            <a:pPr marL="0" indent="0">
              <a:lnSpc>
                <a:spcPct val="100000"/>
              </a:lnSpc>
              <a:spcBef>
                <a:spcPts val="600"/>
              </a:spcBef>
              <a:buNone/>
            </a:pPr>
            <a:r>
              <a:rPr lang="en-US" sz="1800" dirty="0">
                <a:latin typeface="Goudy Old Style" panose="02020502050305020303" pitchFamily="18" charset="77"/>
              </a:rPr>
              <a:t>In </a:t>
            </a:r>
            <a:r>
              <a:rPr lang="hu-HU" sz="1800" dirty="0" err="1" smtClean="0">
                <a:latin typeface="Goudy Old Style" panose="02020502050305020303" pitchFamily="18" charset="77"/>
              </a:rPr>
              <a:t>February</a:t>
            </a:r>
            <a:r>
              <a:rPr lang="en-US" sz="1800" dirty="0" smtClean="0">
                <a:latin typeface="Goudy Old Style" panose="02020502050305020303" pitchFamily="18" charset="77"/>
              </a:rPr>
              <a:t> 202</a:t>
            </a:r>
            <a:r>
              <a:rPr lang="hu-HU" sz="1800" dirty="0">
                <a:latin typeface="Goudy Old Style" panose="02020502050305020303" pitchFamily="18" charset="77"/>
              </a:rPr>
              <a:t>2</a:t>
            </a:r>
            <a:r>
              <a:rPr lang="en-US" sz="1800" dirty="0" smtClean="0">
                <a:latin typeface="Goudy Old Style" panose="02020502050305020303" pitchFamily="18" charset="77"/>
              </a:rPr>
              <a:t>, </a:t>
            </a:r>
            <a:r>
              <a:rPr lang="en-US" sz="1800" dirty="0">
                <a:latin typeface="Goudy Old Style" panose="02020502050305020303" pitchFamily="18" charset="77"/>
              </a:rPr>
              <a:t>there was an infection with COVID. In the </a:t>
            </a:r>
            <a:r>
              <a:rPr lang="hu-HU" sz="1800" dirty="0" err="1" smtClean="0">
                <a:latin typeface="Goudy Old Style" panose="02020502050305020303" pitchFamily="18" charset="77"/>
              </a:rPr>
              <a:t>spring</a:t>
            </a:r>
            <a:r>
              <a:rPr lang="en-US" sz="1800" dirty="0" smtClean="0">
                <a:latin typeface="Goudy Old Style" panose="02020502050305020303" pitchFamily="18" charset="77"/>
              </a:rPr>
              <a:t> </a:t>
            </a:r>
            <a:r>
              <a:rPr lang="en-US" sz="1800" dirty="0">
                <a:latin typeface="Goudy Old Style" panose="02020502050305020303" pitchFamily="18" charset="77"/>
              </a:rPr>
              <a:t>of </a:t>
            </a:r>
            <a:r>
              <a:rPr lang="en-US" sz="1800" dirty="0" smtClean="0">
                <a:latin typeface="Goudy Old Style" panose="02020502050305020303" pitchFamily="18" charset="77"/>
              </a:rPr>
              <a:t>202</a:t>
            </a:r>
            <a:r>
              <a:rPr lang="hu-HU" sz="1800" dirty="0" smtClean="0">
                <a:latin typeface="Goudy Old Style" panose="02020502050305020303" pitchFamily="18" charset="77"/>
              </a:rPr>
              <a:t>2</a:t>
            </a:r>
            <a:r>
              <a:rPr lang="en-US" sz="1800" dirty="0" smtClean="0">
                <a:latin typeface="Goudy Old Style" panose="02020502050305020303" pitchFamily="18" charset="77"/>
              </a:rPr>
              <a:t>, </a:t>
            </a:r>
            <a:r>
              <a:rPr lang="hu-HU" sz="1800" dirty="0" smtClean="0">
                <a:latin typeface="Goudy Old Style" panose="02020502050305020303" pitchFamily="18" charset="77"/>
              </a:rPr>
              <a:t>s</a:t>
            </a:r>
            <a:r>
              <a:rPr lang="en-US" sz="1800" dirty="0" smtClean="0">
                <a:latin typeface="Goudy Old Style" panose="02020502050305020303" pitchFamily="18" charset="77"/>
              </a:rPr>
              <a:t>he </a:t>
            </a:r>
            <a:r>
              <a:rPr lang="en-US" sz="1800" dirty="0">
                <a:latin typeface="Goudy Old Style" panose="02020502050305020303" pitchFamily="18" charset="77"/>
              </a:rPr>
              <a:t>was investigated for post-COVID syndrome (prolonged cough, difficulty breathing, weakness, wheezing</a:t>
            </a:r>
            <a:r>
              <a:rPr lang="en-US" sz="1800" dirty="0" smtClean="0">
                <a:latin typeface="Goudy Old Style" panose="02020502050305020303" pitchFamily="18" charset="77"/>
              </a:rPr>
              <a:t>).</a:t>
            </a:r>
            <a:endParaRPr lang="hu-HU" sz="1800" dirty="0" smtClean="0">
              <a:latin typeface="Goudy Old Style" panose="02020502050305020303" pitchFamily="18" charset="77"/>
            </a:endParaRPr>
          </a:p>
          <a:p>
            <a:pPr marL="0" indent="0">
              <a:lnSpc>
                <a:spcPct val="100000"/>
              </a:lnSpc>
              <a:spcBef>
                <a:spcPts val="600"/>
              </a:spcBef>
              <a:buNone/>
            </a:pPr>
            <a:r>
              <a:rPr lang="en-US" sz="1800" dirty="0" smtClean="0">
                <a:latin typeface="Goudy Old Style" panose="02020502050305020303" pitchFamily="18" charset="77"/>
              </a:rPr>
              <a:t>On </a:t>
            </a:r>
            <a:r>
              <a:rPr lang="en-US" sz="1800" dirty="0">
                <a:latin typeface="Goudy Old Style" panose="02020502050305020303" pitchFamily="18" charset="77"/>
              </a:rPr>
              <a:t>chest CT, on the right side, in the lower lobe, an approx. </a:t>
            </a:r>
            <a:r>
              <a:rPr lang="hu-HU" sz="1800" dirty="0" smtClean="0">
                <a:latin typeface="Goudy Old Style" panose="02020502050305020303" pitchFamily="18" charset="77"/>
              </a:rPr>
              <a:t>a</a:t>
            </a:r>
            <a:r>
              <a:rPr lang="en-US" sz="1800" dirty="0" smtClean="0">
                <a:latin typeface="Goudy Old Style" panose="02020502050305020303" pitchFamily="18" charset="77"/>
              </a:rPr>
              <a:t> </a:t>
            </a:r>
            <a:r>
              <a:rPr lang="en-US" sz="1800" dirty="0">
                <a:latin typeface="Goudy Old Style" panose="02020502050305020303" pitchFamily="18" charset="77"/>
              </a:rPr>
              <a:t>25 x 20 mm irregularly contoured peripheral soft tissue mass, abnormally sized right hilar and mediastinal lymph nodes, and right chest fluid were depicted, and pulmonary metastases were suspected. </a:t>
            </a:r>
            <a:endParaRPr lang="hu-HU" sz="1800" dirty="0" smtClean="0">
              <a:latin typeface="Goudy Old Style" panose="02020502050305020303" pitchFamily="18" charset="77"/>
            </a:endParaRPr>
          </a:p>
          <a:p>
            <a:pPr marL="0" indent="0">
              <a:lnSpc>
                <a:spcPct val="100000"/>
              </a:lnSpc>
              <a:spcBef>
                <a:spcPts val="600"/>
              </a:spcBef>
              <a:buNone/>
            </a:pPr>
            <a:r>
              <a:rPr lang="en-US" sz="1800" dirty="0" smtClean="0">
                <a:latin typeface="Goudy Old Style" panose="02020502050305020303" pitchFamily="18" charset="77"/>
              </a:rPr>
              <a:t>PET </a:t>
            </a:r>
            <a:r>
              <a:rPr lang="en-US" sz="1800" dirty="0">
                <a:latin typeface="Goudy Old Style" panose="02020502050305020303" pitchFamily="18" charset="77"/>
              </a:rPr>
              <a:t>CT: Malignant space occupation of the right lower lung lobe, intrapulmonary and pleural metastasis, </a:t>
            </a:r>
            <a:r>
              <a:rPr lang="en-US" sz="1800" dirty="0" err="1">
                <a:latin typeface="Goudy Old Style" panose="02020502050305020303" pitchFamily="18" charset="77"/>
              </a:rPr>
              <a:t>mediastino</a:t>
            </a:r>
            <a:r>
              <a:rPr lang="en-US" sz="1800" dirty="0">
                <a:latin typeface="Goudy Old Style" panose="02020502050305020303" pitchFamily="18" charset="77"/>
              </a:rPr>
              <a:t>-hilar spread and multiple osseous propagation can be </a:t>
            </a:r>
            <a:r>
              <a:rPr lang="en-US" sz="1800" dirty="0" smtClean="0">
                <a:latin typeface="Goudy Old Style" panose="02020502050305020303" pitchFamily="18" charset="77"/>
              </a:rPr>
              <a:t>evaluated.</a:t>
            </a:r>
            <a:endParaRPr lang="hu-HU" sz="1800" dirty="0" smtClean="0">
              <a:latin typeface="Goudy Old Style" panose="02020502050305020303" pitchFamily="18" charset="77"/>
            </a:endParaRPr>
          </a:p>
          <a:p>
            <a:pPr marL="0" indent="0">
              <a:lnSpc>
                <a:spcPct val="100000"/>
              </a:lnSpc>
              <a:spcBef>
                <a:spcPts val="600"/>
              </a:spcBef>
              <a:buNone/>
            </a:pPr>
            <a:r>
              <a:rPr lang="en-US" sz="1800" dirty="0" err="1" smtClean="0">
                <a:latin typeface="Goudy Old Style" panose="02020502050305020303" pitchFamily="18" charset="77"/>
              </a:rPr>
              <a:t>Hist</a:t>
            </a:r>
            <a:r>
              <a:rPr lang="en-US" sz="1800" dirty="0">
                <a:latin typeface="Goudy Old Style" panose="02020502050305020303" pitchFamily="18" charset="77"/>
              </a:rPr>
              <a:t>: Metastatic adenocarcinoma, corresponding to pulmonary origin</a:t>
            </a:r>
            <a:r>
              <a:rPr lang="en-US" sz="1800" dirty="0" smtClean="0">
                <a:latin typeface="Goudy Old Style" panose="02020502050305020303" pitchFamily="18" charset="77"/>
              </a:rPr>
              <a:t>.</a:t>
            </a:r>
            <a:endParaRPr lang="hu-HU" sz="1800" dirty="0" smtClean="0">
              <a:latin typeface="Goudy Old Style" panose="02020502050305020303" pitchFamily="18" charset="77"/>
            </a:endParaRPr>
          </a:p>
          <a:p>
            <a:pPr marL="0" indent="0">
              <a:lnSpc>
                <a:spcPct val="100000"/>
              </a:lnSpc>
              <a:spcBef>
                <a:spcPts val="600"/>
              </a:spcBef>
              <a:buNone/>
            </a:pPr>
            <a:r>
              <a:rPr lang="en-US" sz="1800" dirty="0" err="1">
                <a:latin typeface="Goudy Old Style" panose="02020502050305020303" pitchFamily="18" charset="77"/>
              </a:rPr>
              <a:t>Oncoteam</a:t>
            </a:r>
            <a:r>
              <a:rPr lang="en-US" sz="1800" dirty="0">
                <a:latin typeface="Goudy Old Style" panose="02020502050305020303" pitchFamily="18" charset="77"/>
              </a:rPr>
              <a:t>: IV. stage NSCL </a:t>
            </a:r>
            <a:r>
              <a:rPr lang="en-US" sz="1800" dirty="0" err="1">
                <a:latin typeface="Goudy Old Style" panose="02020502050305020303" pitchFamily="18" charset="77"/>
              </a:rPr>
              <a:t>adenocc</a:t>
            </a:r>
            <a:r>
              <a:rPr lang="en-US" sz="1800" dirty="0">
                <a:latin typeface="Goudy Old Style" panose="02020502050305020303" pitchFamily="18" charset="77"/>
              </a:rPr>
              <a:t>. - </a:t>
            </a:r>
            <a:r>
              <a:rPr lang="en-US" sz="1800" dirty="0" err="1">
                <a:latin typeface="Goudy Old Style" panose="02020502050305020303" pitchFamily="18" charset="77"/>
              </a:rPr>
              <a:t>mplx</a:t>
            </a:r>
            <a:r>
              <a:rPr lang="en-US" sz="1800" dirty="0">
                <a:latin typeface="Goudy Old Style" panose="02020502050305020303" pitchFamily="18" charset="77"/>
              </a:rPr>
              <a:t>. </a:t>
            </a:r>
            <a:r>
              <a:rPr lang="en-US" sz="1800" dirty="0" err="1">
                <a:latin typeface="Goudy Old Style" panose="02020502050305020303" pitchFamily="18" charset="77"/>
              </a:rPr>
              <a:t>oss</a:t>
            </a:r>
            <a:r>
              <a:rPr lang="en-US" sz="1800" dirty="0">
                <a:latin typeface="Goudy Old Style" panose="02020502050305020303" pitchFamily="18" charset="77"/>
              </a:rPr>
              <a:t>., pleural, </a:t>
            </a:r>
            <a:r>
              <a:rPr lang="en-US" sz="1800" dirty="0" err="1">
                <a:latin typeface="Goudy Old Style" panose="02020502050305020303" pitchFamily="18" charset="77"/>
              </a:rPr>
              <a:t>intrapulm</a:t>
            </a:r>
            <a:r>
              <a:rPr lang="en-US" sz="1800" dirty="0">
                <a:latin typeface="Goudy Old Style" panose="02020502050305020303" pitchFamily="18" charset="77"/>
              </a:rPr>
              <a:t>. involvement - palliative systemic treatment is recommended. In </a:t>
            </a:r>
            <a:r>
              <a:rPr lang="hu-HU" sz="1800" dirty="0" err="1" smtClean="0">
                <a:latin typeface="Goudy Old Style" panose="02020502050305020303" pitchFamily="18" charset="77"/>
              </a:rPr>
              <a:t>June</a:t>
            </a:r>
            <a:r>
              <a:rPr lang="en-US" sz="1800" dirty="0" smtClean="0">
                <a:latin typeface="Goudy Old Style" panose="02020502050305020303" pitchFamily="18" charset="77"/>
              </a:rPr>
              <a:t> 202</a:t>
            </a:r>
            <a:r>
              <a:rPr lang="hu-HU" sz="1800" dirty="0" smtClean="0">
                <a:latin typeface="Goudy Old Style" panose="02020502050305020303" pitchFamily="18" charset="77"/>
              </a:rPr>
              <a:t>2</a:t>
            </a:r>
            <a:r>
              <a:rPr lang="en-US" sz="1800" dirty="0" smtClean="0">
                <a:latin typeface="Goudy Old Style" panose="02020502050305020303" pitchFamily="18" charset="77"/>
              </a:rPr>
              <a:t>, </a:t>
            </a:r>
            <a:r>
              <a:rPr lang="en-US" sz="1800" dirty="0">
                <a:latin typeface="Goudy Old Style" panose="02020502050305020303" pitchFamily="18" charset="77"/>
              </a:rPr>
              <a:t>carboplatin-</a:t>
            </a:r>
            <a:r>
              <a:rPr lang="en-US" sz="1800" dirty="0" err="1">
                <a:latin typeface="Goudy Old Style" panose="02020502050305020303" pitchFamily="18" charset="77"/>
              </a:rPr>
              <a:t>pemetrexed</a:t>
            </a:r>
            <a:r>
              <a:rPr lang="en-US" sz="1800" dirty="0">
                <a:latin typeface="Goudy Old Style" panose="02020502050305020303" pitchFamily="18" charset="77"/>
              </a:rPr>
              <a:t>-</a:t>
            </a:r>
            <a:r>
              <a:rPr lang="en-US" sz="1800" dirty="0" err="1">
                <a:latin typeface="Goudy Old Style" panose="02020502050305020303" pitchFamily="18" charset="77"/>
              </a:rPr>
              <a:t>pembrolizumab</a:t>
            </a:r>
            <a:r>
              <a:rPr lang="en-US" sz="1800" dirty="0">
                <a:latin typeface="Goudy Old Style" panose="02020502050305020303" pitchFamily="18" charset="77"/>
              </a:rPr>
              <a:t> treatment was started. Chest pumping was needed several times</a:t>
            </a:r>
            <a:r>
              <a:rPr lang="en-US" sz="1800" dirty="0" smtClean="0">
                <a:latin typeface="Goudy Old Style" panose="02020502050305020303" pitchFamily="18" charset="77"/>
              </a:rPr>
              <a:t>.</a:t>
            </a:r>
            <a:endParaRPr lang="hu-HU" sz="1800" dirty="0" smtClean="0">
              <a:latin typeface="Goudy Old Style" panose="02020502050305020303" pitchFamily="18" charset="77"/>
            </a:endParaRPr>
          </a:p>
          <a:p>
            <a:pPr marL="0" indent="0">
              <a:lnSpc>
                <a:spcPct val="100000"/>
              </a:lnSpc>
              <a:spcBef>
                <a:spcPts val="600"/>
              </a:spcBef>
              <a:buNone/>
            </a:pPr>
            <a:r>
              <a:rPr lang="en-US" sz="1800" dirty="0">
                <a:latin typeface="Goudy Old Style" panose="02020502050305020303" pitchFamily="18" charset="77"/>
              </a:rPr>
              <a:t>Complaints</a:t>
            </a:r>
            <a:r>
              <a:rPr lang="en-US" sz="1800" dirty="0" smtClean="0">
                <a:latin typeface="Goudy Old Style" panose="02020502050305020303" pitchFamily="18" charset="77"/>
              </a:rPr>
              <a:t>:</a:t>
            </a:r>
            <a:endParaRPr lang="hu-HU" sz="1800" dirty="0" smtClean="0">
              <a:latin typeface="Goudy Old Style" panose="02020502050305020303" pitchFamily="18" charset="77"/>
            </a:endParaRPr>
          </a:p>
          <a:p>
            <a:pPr marL="0" indent="0">
              <a:lnSpc>
                <a:spcPct val="100000"/>
              </a:lnSpc>
              <a:spcBef>
                <a:spcPts val="600"/>
              </a:spcBef>
              <a:buNone/>
            </a:pPr>
            <a:r>
              <a:rPr lang="en-US" sz="1800" dirty="0" smtClean="0">
                <a:latin typeface="Goudy Old Style" panose="02020502050305020303" pitchFamily="18" charset="77"/>
              </a:rPr>
              <a:t>nausea</a:t>
            </a:r>
            <a:r>
              <a:rPr lang="en-US" sz="1800" dirty="0">
                <a:latin typeface="Goudy Old Style" panose="02020502050305020303" pitchFamily="18" charset="77"/>
              </a:rPr>
              <a:t>, diarrhea, extreme weakness, loss of appetite</a:t>
            </a:r>
            <a:r>
              <a:rPr lang="en-US" sz="1800" dirty="0" smtClean="0">
                <a:latin typeface="Goudy Old Style" panose="02020502050305020303" pitchFamily="18" charset="77"/>
              </a:rPr>
              <a:t>,</a:t>
            </a:r>
            <a:r>
              <a:rPr lang="hu-HU" sz="1800" dirty="0" smtClean="0">
                <a:latin typeface="Goudy Old Style" panose="02020502050305020303" pitchFamily="18" charset="77"/>
              </a:rPr>
              <a:t> </a:t>
            </a:r>
            <a:r>
              <a:rPr lang="hu-HU" sz="1800" dirty="0" err="1" smtClean="0">
                <a:latin typeface="Goudy Old Style" panose="02020502050305020303" pitchFamily="18" charset="77"/>
              </a:rPr>
              <a:t>dyspnoe</a:t>
            </a:r>
            <a:r>
              <a:rPr lang="hu-HU" sz="1800" dirty="0">
                <a:latin typeface="Goudy Old Style" panose="02020502050305020303" pitchFamily="18" charset="77"/>
              </a:rPr>
              <a:t> (</a:t>
            </a:r>
            <a:r>
              <a:rPr lang="hu-HU" sz="1800" dirty="0" err="1">
                <a:latin typeface="Goudy Old Style" panose="02020502050305020303" pitchFamily="18" charset="77"/>
              </a:rPr>
              <a:t>labored</a:t>
            </a:r>
            <a:r>
              <a:rPr lang="hu-HU" sz="1800" dirty="0">
                <a:latin typeface="Goudy Old Style" panose="02020502050305020303" pitchFamily="18" charset="77"/>
              </a:rPr>
              <a:t> </a:t>
            </a:r>
            <a:r>
              <a:rPr lang="hu-HU" sz="1800" dirty="0" err="1" smtClean="0">
                <a:latin typeface="Goudy Old Style" panose="02020502050305020303" pitchFamily="18" charset="77"/>
              </a:rPr>
              <a:t>breathing</a:t>
            </a:r>
            <a:r>
              <a:rPr lang="hu-HU" sz="1800" dirty="0" smtClean="0">
                <a:latin typeface="Goudy Old Style" panose="02020502050305020303" pitchFamily="18" charset="77"/>
              </a:rPr>
              <a:t>)</a:t>
            </a:r>
          </a:p>
          <a:p>
            <a:pPr marL="0" indent="0">
              <a:lnSpc>
                <a:spcPct val="100000"/>
              </a:lnSpc>
              <a:spcBef>
                <a:spcPts val="600"/>
              </a:spcBef>
              <a:buNone/>
            </a:pPr>
            <a:r>
              <a:rPr lang="en-US" sz="1800" dirty="0">
                <a:latin typeface="Goudy Old Style" panose="02020502050305020303" pitchFamily="18" charset="77"/>
              </a:rPr>
              <a:t>Laboratory: higher WBC (white blood cells): </a:t>
            </a:r>
            <a:r>
              <a:rPr lang="en-US" sz="1800" dirty="0" smtClean="0">
                <a:latin typeface="Goudy Old Style" panose="02020502050305020303" pitchFamily="18" charset="77"/>
              </a:rPr>
              <a:t>1</a:t>
            </a:r>
            <a:r>
              <a:rPr lang="hu-HU" sz="1800" dirty="0" smtClean="0">
                <a:latin typeface="Goudy Old Style" panose="02020502050305020303" pitchFamily="18" charset="77"/>
              </a:rPr>
              <a:t>5</a:t>
            </a:r>
            <a:r>
              <a:rPr lang="en-US" sz="1800" dirty="0" smtClean="0">
                <a:latin typeface="Goudy Old Style" panose="02020502050305020303" pitchFamily="18" charset="77"/>
              </a:rPr>
              <a:t>,</a:t>
            </a:r>
            <a:r>
              <a:rPr lang="hu-HU" sz="1800" dirty="0" smtClean="0">
                <a:latin typeface="Goudy Old Style" panose="02020502050305020303" pitchFamily="18" charset="77"/>
              </a:rPr>
              <a:t>4</a:t>
            </a:r>
            <a:r>
              <a:rPr lang="en-US" sz="1800" dirty="0" smtClean="0">
                <a:latin typeface="Goudy Old Style" panose="02020502050305020303" pitchFamily="18" charset="77"/>
              </a:rPr>
              <a:t> </a:t>
            </a:r>
            <a:r>
              <a:rPr lang="en-US" sz="1800" dirty="0">
                <a:latin typeface="Goudy Old Style" panose="02020502050305020303" pitchFamily="18" charset="77"/>
              </a:rPr>
              <a:t>(range</a:t>
            </a:r>
          </a:p>
          <a:p>
            <a:pPr marL="0" indent="0">
              <a:lnSpc>
                <a:spcPct val="100000"/>
              </a:lnSpc>
              <a:spcBef>
                <a:spcPts val="600"/>
              </a:spcBef>
              <a:buNone/>
            </a:pPr>
            <a:r>
              <a:rPr lang="en-US" sz="1800" dirty="0">
                <a:latin typeface="Goudy Old Style" panose="02020502050305020303" pitchFamily="18" charset="77"/>
              </a:rPr>
              <a:t>4,8-10,8 G/L) high inflammatory parameter (</a:t>
            </a:r>
            <a:r>
              <a:rPr lang="en-US" sz="1800" dirty="0" smtClean="0">
                <a:latin typeface="Goudy Old Style" panose="02020502050305020303" pitchFamily="18" charset="77"/>
              </a:rPr>
              <a:t>CRP:</a:t>
            </a:r>
            <a:r>
              <a:rPr lang="hu-HU" sz="1800" dirty="0" smtClean="0">
                <a:latin typeface="Goudy Old Style" panose="02020502050305020303" pitchFamily="18" charset="77"/>
              </a:rPr>
              <a:t>87</a:t>
            </a:r>
            <a:endParaRPr lang="en-US" sz="1800" dirty="0">
              <a:latin typeface="Goudy Old Style" panose="02020502050305020303" pitchFamily="18" charset="77"/>
            </a:endParaRPr>
          </a:p>
          <a:p>
            <a:pPr marL="0" indent="0">
              <a:lnSpc>
                <a:spcPct val="100000"/>
              </a:lnSpc>
              <a:spcBef>
                <a:spcPts val="600"/>
              </a:spcBef>
              <a:buNone/>
            </a:pPr>
            <a:r>
              <a:rPr lang="en-US" sz="1800" dirty="0">
                <a:latin typeface="Goudy Old Style" panose="02020502050305020303" pitchFamily="18" charset="77"/>
              </a:rPr>
              <a:t>mg/l, normal up to 5,0) and higher liver enzyme levels:</a:t>
            </a:r>
          </a:p>
          <a:p>
            <a:pPr marL="0" indent="0">
              <a:lnSpc>
                <a:spcPct val="100000"/>
              </a:lnSpc>
              <a:spcBef>
                <a:spcPts val="600"/>
              </a:spcBef>
              <a:buNone/>
            </a:pPr>
            <a:r>
              <a:rPr lang="en-US" sz="1800" dirty="0" smtClean="0">
                <a:latin typeface="Goudy Old Style" panose="02020502050305020303" pitchFamily="18" charset="77"/>
              </a:rPr>
              <a:t>ASAT:</a:t>
            </a:r>
            <a:r>
              <a:rPr lang="hu-HU" sz="1800" dirty="0" smtClean="0">
                <a:latin typeface="Goudy Old Style" panose="02020502050305020303" pitchFamily="18" charset="77"/>
              </a:rPr>
              <a:t>98</a:t>
            </a:r>
            <a:r>
              <a:rPr lang="en-US" sz="1800" dirty="0" smtClean="0">
                <a:latin typeface="Goudy Old Style" panose="02020502050305020303" pitchFamily="18" charset="77"/>
              </a:rPr>
              <a:t> </a:t>
            </a:r>
            <a:r>
              <a:rPr lang="en-US" sz="1800" dirty="0">
                <a:latin typeface="Goudy Old Style" panose="02020502050305020303" pitchFamily="18" charset="77"/>
              </a:rPr>
              <a:t>(U/L) (range 0-50), </a:t>
            </a:r>
            <a:r>
              <a:rPr lang="en-US" sz="1800" dirty="0" smtClean="0">
                <a:latin typeface="Goudy Old Style" panose="02020502050305020303" pitchFamily="18" charset="77"/>
              </a:rPr>
              <a:t>ALAT:</a:t>
            </a:r>
            <a:r>
              <a:rPr lang="hu-HU" sz="1800" dirty="0" smtClean="0">
                <a:latin typeface="Goudy Old Style" panose="02020502050305020303" pitchFamily="18" charset="77"/>
              </a:rPr>
              <a:t>88</a:t>
            </a:r>
            <a:r>
              <a:rPr lang="en-US" sz="1800" dirty="0" smtClean="0">
                <a:latin typeface="Goudy Old Style" panose="02020502050305020303" pitchFamily="18" charset="77"/>
              </a:rPr>
              <a:t>, </a:t>
            </a:r>
            <a:r>
              <a:rPr lang="en-US" sz="1800" dirty="0">
                <a:latin typeface="Goudy Old Style" panose="02020502050305020303" pitchFamily="18" charset="77"/>
              </a:rPr>
              <a:t>range (0-50),</a:t>
            </a:r>
          </a:p>
          <a:p>
            <a:pPr marL="0" indent="0">
              <a:lnSpc>
                <a:spcPct val="100000"/>
              </a:lnSpc>
              <a:spcBef>
                <a:spcPts val="600"/>
              </a:spcBef>
              <a:buNone/>
            </a:pPr>
            <a:r>
              <a:rPr lang="en-US" sz="1800" dirty="0">
                <a:latin typeface="Goudy Old Style" panose="02020502050305020303" pitchFamily="18" charset="77"/>
              </a:rPr>
              <a:t>GGTP: </a:t>
            </a:r>
            <a:r>
              <a:rPr lang="en-US" sz="1800" dirty="0" smtClean="0">
                <a:latin typeface="Goudy Old Style" panose="02020502050305020303" pitchFamily="18" charset="77"/>
              </a:rPr>
              <a:t>1</a:t>
            </a:r>
            <a:r>
              <a:rPr lang="hu-HU" sz="1800" dirty="0" smtClean="0">
                <a:latin typeface="Goudy Old Style" panose="02020502050305020303" pitchFamily="18" charset="77"/>
              </a:rPr>
              <a:t>26</a:t>
            </a:r>
            <a:r>
              <a:rPr lang="en-US" sz="1800" dirty="0" smtClean="0">
                <a:latin typeface="Goudy Old Style" panose="02020502050305020303" pitchFamily="18" charset="77"/>
              </a:rPr>
              <a:t>, </a:t>
            </a:r>
            <a:r>
              <a:rPr lang="en-US" sz="1800" dirty="0">
                <a:latin typeface="Goudy Old Style" panose="02020502050305020303" pitchFamily="18" charset="77"/>
              </a:rPr>
              <a:t>(range 8-50 U/l)</a:t>
            </a:r>
            <a:endParaRPr lang="en-US" sz="1800" b="0" i="0" u="none" strike="noStrike" dirty="0">
              <a:effectLst/>
              <a:latin typeface="Goudy Old Style" panose="02020502050305020303" pitchFamily="18" charset="77"/>
            </a:endParaRPr>
          </a:p>
          <a:p>
            <a:pPr marL="0" indent="0">
              <a:buNone/>
            </a:pPr>
            <a:endParaRPr lang="en-US" sz="1100" dirty="0">
              <a:latin typeface="Goudy Old Style" panose="02020502050305020303" pitchFamily="18" charset="77"/>
            </a:endParaRPr>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9B1A6D7C-789D-BA4F-ACF0-B5A1EF7E3CF3}"/>
              </a:ext>
            </a:extLst>
          </p:cNvPr>
          <p:cNvSpPr/>
          <p:nvPr/>
        </p:nvSpPr>
        <p:spPr>
          <a:xfrm>
            <a:off x="0" y="41418"/>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descr="Picture 7">
            <a:extLst>
              <a:ext uri="{FF2B5EF4-FFF2-40B4-BE49-F238E27FC236}">
                <a16:creationId xmlns:a16="http://schemas.microsoft.com/office/drawing/2014/main" id="{06C75699-FB60-E547-9E7C-96917939F5F8}"/>
              </a:ext>
            </a:extLst>
          </p:cNvPr>
          <p:cNvPicPr>
            <a:picLocks noChangeAspect="1"/>
          </p:cNvPicPr>
          <p:nvPr/>
        </p:nvPicPr>
        <p:blipFill>
          <a:blip r:embed="rId2"/>
          <a:stretch>
            <a:fillRect/>
          </a:stretch>
        </p:blipFill>
        <p:spPr>
          <a:xfrm>
            <a:off x="8517928" y="1560918"/>
            <a:ext cx="2229984" cy="2241191"/>
          </a:xfrm>
          <a:prstGeom prst="rect">
            <a:avLst/>
          </a:prstGeom>
        </p:spPr>
      </p:pic>
    </p:spTree>
    <p:extLst>
      <p:ext uri="{BB962C8B-B14F-4D97-AF65-F5344CB8AC3E}">
        <p14:creationId xmlns:p14="http://schemas.microsoft.com/office/powerpoint/2010/main" val="352047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582944" y="830029"/>
            <a:ext cx="6247722" cy="1461778"/>
          </a:xfrm>
        </p:spPr>
        <p:txBody>
          <a:bodyPr anchor="t">
            <a:normAutofit fontScale="90000"/>
          </a:bodyPr>
          <a:lstStyle/>
          <a:p>
            <a:r>
              <a:rPr lang="hu-HU" dirty="0">
                <a:latin typeface="Felix Titling" pitchFamily="82" charset="77"/>
              </a:rPr>
              <a:t>Conventional Treatment</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en-US" dirty="0">
                <a:latin typeface="Felix Titling" pitchFamily="82" charset="77"/>
              </a:rPr>
              <a:t> </a:t>
            </a: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444088" y="2096543"/>
            <a:ext cx="6401559" cy="3434019"/>
          </a:xfrm>
        </p:spPr>
        <p:txBody>
          <a:bodyPr>
            <a:normAutofit/>
          </a:bodyPr>
          <a:lstStyle/>
          <a:p>
            <a:pPr marL="0" indent="0">
              <a:lnSpc>
                <a:spcPct val="100000"/>
              </a:lnSpc>
              <a:spcBef>
                <a:spcPts val="0"/>
              </a:spcBef>
              <a:buNone/>
            </a:pPr>
            <a:endParaRPr lang="en-US" sz="1100" b="0" i="0" u="none" strike="noStrike" dirty="0">
              <a:effectLst/>
              <a:latin typeface="Goudy Old Style" panose="02020502050305020303" pitchFamily="18" charset="77"/>
            </a:endParaRPr>
          </a:p>
          <a:p>
            <a:pPr marL="0" lvl="0" indent="0">
              <a:spcBef>
                <a:spcPts val="0"/>
              </a:spcBef>
              <a:spcAft>
                <a:spcPts val="600"/>
              </a:spcAft>
              <a:buNone/>
            </a:pPr>
            <a:r>
              <a:rPr lang="hu-HU" sz="2400" dirty="0">
                <a:solidFill>
                  <a:prstClr val="black"/>
                </a:solidFill>
                <a:latin typeface="Calibri" panose="020F0502020204030204" pitchFamily="34" charset="0"/>
                <a:cs typeface="Calibri" panose="020F0502020204030204" pitchFamily="34" charset="0"/>
              </a:rPr>
              <a:t>In general (</a:t>
            </a:r>
            <a:r>
              <a:rPr lang="en-US" sz="2400" dirty="0">
                <a:solidFill>
                  <a:prstClr val="black"/>
                </a:solidFill>
                <a:latin typeface="Calibri" panose="020F0502020204030204" pitchFamily="34" charset="0"/>
                <a:cs typeface="Calibri" panose="020F0502020204030204" pitchFamily="34" charset="0"/>
              </a:rPr>
              <a:t>It depends on the histological diagnosis</a:t>
            </a:r>
            <a:r>
              <a:rPr lang="hu-HU" sz="2400" dirty="0">
                <a:solidFill>
                  <a:prstClr val="black"/>
                </a:solidFill>
                <a:latin typeface="Calibri" panose="020F0502020204030204" pitchFamily="34" charset="0"/>
                <a:cs typeface="Calibri" panose="020F0502020204030204" pitchFamily="34" charset="0"/>
              </a:rPr>
              <a:t>)</a:t>
            </a:r>
            <a:r>
              <a:rPr lang="en-US" sz="2400" dirty="0">
                <a:solidFill>
                  <a:prstClr val="black"/>
                </a:solidFill>
                <a:latin typeface="Calibri" panose="020F0502020204030204" pitchFamily="34" charset="0"/>
                <a:cs typeface="Calibri" panose="020F0502020204030204" pitchFamily="34" charset="0"/>
              </a:rPr>
              <a:t>:</a:t>
            </a:r>
            <a:endParaRPr lang="hu-HU" sz="2400" dirty="0">
              <a:solidFill>
                <a:prstClr val="black"/>
              </a:solidFill>
              <a:latin typeface="Calibri" panose="020F0502020204030204" pitchFamily="34" charset="0"/>
              <a:cs typeface="Calibri" panose="020F0502020204030204" pitchFamily="34" charset="0"/>
            </a:endParaRPr>
          </a:p>
          <a:p>
            <a:pPr marL="0" indent="0">
              <a:spcBef>
                <a:spcPts val="0"/>
              </a:spcBef>
              <a:spcAft>
                <a:spcPts val="600"/>
              </a:spcAft>
              <a:buNone/>
            </a:pPr>
            <a:r>
              <a:rPr lang="hu-HU" sz="2400" dirty="0">
                <a:solidFill>
                  <a:prstClr val="black"/>
                </a:solidFill>
                <a:latin typeface="Calibri" panose="020F0502020204030204" pitchFamily="34" charset="0"/>
                <a:cs typeface="Calibri" panose="020F0502020204030204" pitchFamily="34" charset="0"/>
              </a:rPr>
              <a:t>The most common treatment for lung cancer depends on the type they are diagnosed with. </a:t>
            </a:r>
          </a:p>
          <a:p>
            <a:pPr lvl="1">
              <a:spcBef>
                <a:spcPts val="0"/>
              </a:spcBef>
              <a:spcAft>
                <a:spcPts val="600"/>
              </a:spcAft>
            </a:pPr>
            <a:r>
              <a:rPr lang="hu-HU" sz="1800" dirty="0">
                <a:solidFill>
                  <a:prstClr val="black"/>
                </a:solidFill>
                <a:latin typeface="Calibri" panose="020F0502020204030204" pitchFamily="34" charset="0"/>
                <a:cs typeface="Calibri" panose="020F0502020204030204" pitchFamily="34" charset="0"/>
              </a:rPr>
              <a:t>People with non-small cell lung cancer can be treated with surgery, chemotherapy, radiation therapy, targeted therapy, or a combination of these treatments. </a:t>
            </a:r>
          </a:p>
          <a:p>
            <a:pPr lvl="1">
              <a:spcBef>
                <a:spcPts val="0"/>
              </a:spcBef>
              <a:spcAft>
                <a:spcPts val="600"/>
              </a:spcAft>
            </a:pPr>
            <a:r>
              <a:rPr lang="hu-HU" sz="1800" dirty="0">
                <a:solidFill>
                  <a:prstClr val="black"/>
                </a:solidFill>
                <a:latin typeface="Calibri" panose="020F0502020204030204" pitchFamily="34" charset="0"/>
                <a:cs typeface="Calibri" panose="020F0502020204030204" pitchFamily="34" charset="0"/>
              </a:rPr>
              <a:t>People with small cell lung cancer are usually treated with radiation therapy and chemotherapy.</a:t>
            </a:r>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9B1A6D7C-789D-BA4F-ACF0-B5A1EF7E3CF3}"/>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descr="Picture 7">
            <a:extLst>
              <a:ext uri="{FF2B5EF4-FFF2-40B4-BE49-F238E27FC236}">
                <a16:creationId xmlns:a16="http://schemas.microsoft.com/office/drawing/2014/main" id="{06C75699-FB60-E547-9E7C-96917939F5F8}"/>
              </a:ext>
            </a:extLst>
          </p:cNvPr>
          <p:cNvPicPr>
            <a:picLocks noChangeAspect="1"/>
          </p:cNvPicPr>
          <p:nvPr/>
        </p:nvPicPr>
        <p:blipFill>
          <a:blip r:embed="rId2"/>
          <a:stretch>
            <a:fillRect/>
          </a:stretch>
        </p:blipFill>
        <p:spPr>
          <a:xfrm>
            <a:off x="8517928" y="1560918"/>
            <a:ext cx="2229984" cy="2241191"/>
          </a:xfrm>
          <a:prstGeom prst="rect">
            <a:avLst/>
          </a:prstGeom>
        </p:spPr>
      </p:pic>
    </p:spTree>
    <p:extLst>
      <p:ext uri="{BB962C8B-B14F-4D97-AF65-F5344CB8AC3E}">
        <p14:creationId xmlns:p14="http://schemas.microsoft.com/office/powerpoint/2010/main" val="158779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443419" y="233408"/>
            <a:ext cx="4944152" cy="1622321"/>
          </a:xfrm>
        </p:spPr>
        <p:txBody>
          <a:bodyPr>
            <a:normAutofit/>
          </a:bodyPr>
          <a:lstStyle/>
          <a:p>
            <a:r>
              <a:rPr lang="en-US" sz="3600" dirty="0">
                <a:latin typeface="Felix Titling" pitchFamily="82" charset="77"/>
              </a:rPr>
              <a:t>Method</a:t>
            </a:r>
            <a:r>
              <a:rPr lang="en-US" dirty="0">
                <a:latin typeface="Felix Titling" pitchFamily="82" charset="77"/>
              </a:rPr>
              <a:t> </a:t>
            </a: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265188" y="1385536"/>
            <a:ext cx="4749883" cy="3977929"/>
          </a:xfrm>
        </p:spPr>
        <p:txBody>
          <a:bodyPr>
            <a:noAutofit/>
          </a:bodyPr>
          <a:lstStyle/>
          <a:p>
            <a:pPr fontAlgn="base">
              <a:spcBef>
                <a:spcPts val="0"/>
              </a:spcBef>
            </a:pPr>
            <a:r>
              <a:rPr lang="en-US" sz="1600" b="1" i="0" u="none" strike="noStrike" dirty="0">
                <a:solidFill>
                  <a:srgbClr val="000000"/>
                </a:solidFill>
                <a:effectLst/>
                <a:latin typeface="Lustria"/>
              </a:rPr>
              <a:t>Proprietary blend I</a:t>
            </a:r>
            <a:r>
              <a:rPr lang="en-US" sz="1600" b="0" i="0" u="none" strike="noStrike" dirty="0" smtClean="0">
                <a:solidFill>
                  <a:srgbClr val="000000"/>
                </a:solidFill>
                <a:effectLst/>
                <a:latin typeface="Lustria"/>
              </a:rPr>
              <a:t>:</a:t>
            </a:r>
            <a:r>
              <a:rPr lang="hu-HU" sz="1600" b="0" i="0" u="none" strike="noStrike" dirty="0" smtClean="0">
                <a:solidFill>
                  <a:srgbClr val="000000"/>
                </a:solidFill>
                <a:effectLst/>
                <a:latin typeface="Lustria"/>
              </a:rPr>
              <a:t> </a:t>
            </a:r>
            <a:r>
              <a:rPr lang="en-US" sz="1600" dirty="0" smtClean="0">
                <a:solidFill>
                  <a:srgbClr val="000000"/>
                </a:solidFill>
                <a:latin typeface="Lustria"/>
              </a:rPr>
              <a:t>2x</a:t>
            </a:r>
            <a:r>
              <a:rPr lang="hu-HU" sz="1600" dirty="0" smtClean="0">
                <a:solidFill>
                  <a:srgbClr val="000000"/>
                </a:solidFill>
                <a:latin typeface="Lustria"/>
              </a:rPr>
              <a:t>6</a:t>
            </a:r>
            <a:r>
              <a:rPr lang="en-US" sz="1600" dirty="0" smtClean="0">
                <a:solidFill>
                  <a:srgbClr val="000000"/>
                </a:solidFill>
                <a:latin typeface="Lustria"/>
              </a:rPr>
              <a:t> </a:t>
            </a:r>
            <a:r>
              <a:rPr lang="en-US" sz="1600" dirty="0">
                <a:solidFill>
                  <a:srgbClr val="000000"/>
                </a:solidFill>
                <a:latin typeface="Lustria"/>
              </a:rPr>
              <a:t>drops, morning and</a:t>
            </a:r>
          </a:p>
          <a:p>
            <a:pPr marL="0" indent="0" fontAlgn="base">
              <a:spcBef>
                <a:spcPts val="0"/>
              </a:spcBef>
              <a:buNone/>
            </a:pPr>
            <a:r>
              <a:rPr lang="en-US" sz="1600" dirty="0">
                <a:solidFill>
                  <a:srgbClr val="000000"/>
                </a:solidFill>
                <a:latin typeface="Lustria"/>
              </a:rPr>
              <a:t>evening, for 3 days, then every 3 days then</a:t>
            </a:r>
          </a:p>
          <a:p>
            <a:pPr marL="0" indent="0" fontAlgn="base">
              <a:spcBef>
                <a:spcPts val="0"/>
              </a:spcBef>
              <a:buNone/>
            </a:pPr>
            <a:r>
              <a:rPr lang="en-US" sz="1600" dirty="0">
                <a:solidFill>
                  <a:srgbClr val="000000"/>
                </a:solidFill>
                <a:latin typeface="Lustria"/>
              </a:rPr>
              <a:t>increased by 1-1 drops every 3 days to </a:t>
            </a:r>
            <a:r>
              <a:rPr lang="en-US" sz="1600" dirty="0" smtClean="0">
                <a:solidFill>
                  <a:srgbClr val="000000"/>
                </a:solidFill>
                <a:latin typeface="Lustria"/>
              </a:rPr>
              <a:t>2x1</a:t>
            </a:r>
            <a:r>
              <a:rPr lang="hu-HU" sz="1600" dirty="0" smtClean="0">
                <a:solidFill>
                  <a:srgbClr val="000000"/>
                </a:solidFill>
                <a:latin typeface="Lustria"/>
              </a:rPr>
              <a:t>2-15</a:t>
            </a:r>
            <a:r>
              <a:rPr lang="en-US" sz="1600" dirty="0" smtClean="0">
                <a:solidFill>
                  <a:srgbClr val="000000"/>
                </a:solidFill>
                <a:latin typeface="Lustria"/>
              </a:rPr>
              <a:t> </a:t>
            </a:r>
            <a:endParaRPr lang="hu-HU" sz="1600" dirty="0">
              <a:solidFill>
                <a:srgbClr val="000000"/>
              </a:solidFill>
              <a:latin typeface="Lustria"/>
            </a:endParaRPr>
          </a:p>
          <a:p>
            <a:pPr fontAlgn="base">
              <a:spcBef>
                <a:spcPts val="0"/>
              </a:spcBef>
            </a:pPr>
            <a:endParaRPr lang="en-US" sz="1600" b="0" i="0" u="none" strike="noStrike" dirty="0">
              <a:solidFill>
                <a:srgbClr val="000000"/>
              </a:solidFill>
              <a:effectLst/>
              <a:latin typeface="Lustria"/>
            </a:endParaRPr>
          </a:p>
          <a:p>
            <a:pPr fontAlgn="base">
              <a:spcBef>
                <a:spcPts val="0"/>
              </a:spcBef>
            </a:pPr>
            <a:r>
              <a:rPr lang="en-US" sz="1600" b="1" i="0" u="none" strike="noStrike" dirty="0">
                <a:solidFill>
                  <a:srgbClr val="000000"/>
                </a:solidFill>
                <a:effectLst/>
                <a:latin typeface="Lustria"/>
              </a:rPr>
              <a:t>Proprietary blend </a:t>
            </a:r>
            <a:r>
              <a:rPr lang="en-US" sz="1600" b="1" i="0" u="none" strike="noStrike" dirty="0" smtClean="0">
                <a:solidFill>
                  <a:srgbClr val="000000"/>
                </a:solidFill>
                <a:effectLst/>
                <a:latin typeface="Lustria"/>
              </a:rPr>
              <a:t>III</a:t>
            </a:r>
            <a:r>
              <a:rPr lang="en-US" sz="1600" dirty="0" smtClean="0">
                <a:solidFill>
                  <a:srgbClr val="000000"/>
                </a:solidFill>
                <a:latin typeface="Lustria"/>
              </a:rPr>
              <a:t>:</a:t>
            </a:r>
            <a:r>
              <a:rPr lang="hu-HU" sz="1600" dirty="0" smtClean="0">
                <a:solidFill>
                  <a:srgbClr val="000000"/>
                </a:solidFill>
                <a:latin typeface="Lustria"/>
              </a:rPr>
              <a:t> 1/2 </a:t>
            </a:r>
            <a:r>
              <a:rPr lang="en-US" sz="1600" dirty="0" smtClean="0">
                <a:solidFill>
                  <a:srgbClr val="000000"/>
                </a:solidFill>
                <a:latin typeface="Lustria"/>
              </a:rPr>
              <a:t>sachet </a:t>
            </a:r>
            <a:r>
              <a:rPr lang="en-US" sz="1600" dirty="0">
                <a:solidFill>
                  <a:srgbClr val="000000"/>
                </a:solidFill>
                <a:latin typeface="Lustria"/>
              </a:rPr>
              <a:t>in the morning</a:t>
            </a:r>
          </a:p>
          <a:p>
            <a:pPr marL="0" indent="0" fontAlgn="base">
              <a:spcBef>
                <a:spcPts val="0"/>
              </a:spcBef>
              <a:buNone/>
            </a:pPr>
            <a:r>
              <a:rPr lang="en-US" sz="1600" dirty="0">
                <a:solidFill>
                  <a:srgbClr val="000000"/>
                </a:solidFill>
                <a:latin typeface="Lustria"/>
              </a:rPr>
              <a:t>for 3 </a:t>
            </a:r>
            <a:r>
              <a:rPr lang="en-US" sz="1600" dirty="0" smtClean="0">
                <a:solidFill>
                  <a:srgbClr val="000000"/>
                </a:solidFill>
                <a:latin typeface="Lustria"/>
              </a:rPr>
              <a:t>days </a:t>
            </a:r>
            <a:r>
              <a:rPr lang="en-US" sz="1600" dirty="0">
                <a:solidFill>
                  <a:srgbClr val="000000"/>
                </a:solidFill>
                <a:latin typeface="Lustria"/>
              </a:rPr>
              <a:t>then 1 sachet in the </a:t>
            </a:r>
            <a:r>
              <a:rPr lang="en-US" sz="1600" dirty="0" smtClean="0">
                <a:solidFill>
                  <a:srgbClr val="000000"/>
                </a:solidFill>
                <a:latin typeface="Lustria"/>
              </a:rPr>
              <a:t>morning</a:t>
            </a:r>
            <a:r>
              <a:rPr lang="hu-HU" sz="1600" dirty="0" smtClean="0">
                <a:solidFill>
                  <a:srgbClr val="000000"/>
                </a:solidFill>
                <a:latin typeface="Lustria"/>
              </a:rPr>
              <a:t> </a:t>
            </a:r>
            <a:r>
              <a:rPr lang="hu-HU" sz="1600" dirty="0" err="1" smtClean="0">
                <a:solidFill>
                  <a:srgbClr val="000000"/>
                </a:solidFill>
                <a:latin typeface="Lustria"/>
              </a:rPr>
              <a:t>for</a:t>
            </a:r>
            <a:r>
              <a:rPr lang="hu-HU" sz="1600" dirty="0" smtClean="0">
                <a:solidFill>
                  <a:srgbClr val="000000"/>
                </a:solidFill>
                <a:latin typeface="Lustria"/>
              </a:rPr>
              <a:t> 3 </a:t>
            </a:r>
            <a:r>
              <a:rPr lang="hu-HU" sz="1600" dirty="0" err="1" smtClean="0">
                <a:solidFill>
                  <a:srgbClr val="000000"/>
                </a:solidFill>
                <a:latin typeface="Lustria"/>
              </a:rPr>
              <a:t>days</a:t>
            </a:r>
            <a:r>
              <a:rPr lang="hu-HU" sz="1600" dirty="0" smtClean="0">
                <a:solidFill>
                  <a:srgbClr val="000000"/>
                </a:solidFill>
                <a:latin typeface="Lustria"/>
              </a:rPr>
              <a:t> </a:t>
            </a:r>
            <a:r>
              <a:rPr lang="hu-HU" sz="1600" dirty="0" err="1" smtClean="0">
                <a:solidFill>
                  <a:srgbClr val="000000"/>
                </a:solidFill>
                <a:latin typeface="Lustria"/>
              </a:rPr>
              <a:t>then</a:t>
            </a:r>
            <a:r>
              <a:rPr lang="en-US" sz="1600" dirty="0" smtClean="0">
                <a:solidFill>
                  <a:srgbClr val="000000"/>
                </a:solidFill>
                <a:latin typeface="Lustria"/>
              </a:rPr>
              <a:t> </a:t>
            </a:r>
            <a:r>
              <a:rPr lang="en-US" sz="1600" dirty="0">
                <a:solidFill>
                  <a:srgbClr val="000000"/>
                </a:solidFill>
                <a:latin typeface="Lustria"/>
              </a:rPr>
              <a:t>1 sachet in the morning and 1 sachet in the evening for 3 days, then 2 sachet in the morning and 1 sachet in the evening</a:t>
            </a:r>
            <a:r>
              <a:rPr lang="en-US" sz="1600" dirty="0" smtClean="0">
                <a:solidFill>
                  <a:srgbClr val="000000"/>
                </a:solidFill>
                <a:latin typeface="Lustria"/>
              </a:rPr>
              <a:t> </a:t>
            </a:r>
            <a:endParaRPr lang="hu-HU" sz="1600" dirty="0" smtClean="0">
              <a:solidFill>
                <a:srgbClr val="000000"/>
              </a:solidFill>
              <a:latin typeface="Lustria"/>
            </a:endParaRPr>
          </a:p>
          <a:p>
            <a:pPr fontAlgn="base">
              <a:spcBef>
                <a:spcPts val="0"/>
              </a:spcBef>
            </a:pPr>
            <a:endParaRPr lang="hu-HU" sz="1600" b="1" dirty="0">
              <a:solidFill>
                <a:srgbClr val="000000"/>
              </a:solidFill>
              <a:latin typeface="Lustria"/>
            </a:endParaRPr>
          </a:p>
          <a:p>
            <a:pPr fontAlgn="base">
              <a:spcBef>
                <a:spcPts val="0"/>
              </a:spcBef>
            </a:pPr>
            <a:r>
              <a:rPr lang="en-US" sz="1600" b="1" dirty="0" smtClean="0">
                <a:solidFill>
                  <a:srgbClr val="000000"/>
                </a:solidFill>
                <a:latin typeface="Lustria"/>
              </a:rPr>
              <a:t>Proprietary blend IV</a:t>
            </a:r>
            <a:r>
              <a:rPr lang="en-US" sz="1600" dirty="0" smtClean="0">
                <a:solidFill>
                  <a:srgbClr val="000000"/>
                </a:solidFill>
                <a:latin typeface="Lustria"/>
              </a:rPr>
              <a:t>: 1 teaspoon in the</a:t>
            </a:r>
          </a:p>
          <a:p>
            <a:pPr marL="0" indent="0" fontAlgn="base">
              <a:spcBef>
                <a:spcPts val="0"/>
              </a:spcBef>
              <a:buNone/>
            </a:pPr>
            <a:r>
              <a:rPr lang="hu-HU" sz="1600" dirty="0">
                <a:solidFill>
                  <a:srgbClr val="000000"/>
                </a:solidFill>
                <a:latin typeface="Lustria"/>
              </a:rPr>
              <a:t>m</a:t>
            </a:r>
            <a:r>
              <a:rPr lang="en-US" sz="1600" dirty="0" err="1" smtClean="0">
                <a:solidFill>
                  <a:srgbClr val="000000"/>
                </a:solidFill>
                <a:latin typeface="Lustria"/>
              </a:rPr>
              <a:t>orning</a:t>
            </a:r>
            <a:endParaRPr lang="hu-HU" sz="1600" dirty="0" smtClean="0">
              <a:solidFill>
                <a:srgbClr val="000000"/>
              </a:solidFill>
              <a:latin typeface="Lustria"/>
            </a:endParaRPr>
          </a:p>
          <a:p>
            <a:pPr marL="0" indent="0" fontAlgn="base">
              <a:spcBef>
                <a:spcPts val="0"/>
              </a:spcBef>
              <a:buNone/>
            </a:pPr>
            <a:endParaRPr lang="en-US" sz="1600" dirty="0" smtClean="0">
              <a:solidFill>
                <a:srgbClr val="000000"/>
              </a:solidFill>
              <a:latin typeface="Lustria"/>
            </a:endParaRPr>
          </a:p>
          <a:p>
            <a:pPr fontAlgn="base">
              <a:spcBef>
                <a:spcPts val="0"/>
              </a:spcBef>
            </a:pPr>
            <a:r>
              <a:rPr lang="en-US" sz="1600" b="1" i="0" u="none" strike="noStrike" dirty="0" smtClean="0">
                <a:solidFill>
                  <a:srgbClr val="000000"/>
                </a:solidFill>
                <a:effectLst/>
                <a:latin typeface="Lustria"/>
              </a:rPr>
              <a:t>Proprietary </a:t>
            </a:r>
            <a:r>
              <a:rPr lang="en-US" sz="1600" b="1" i="0" u="none" strike="noStrike" dirty="0">
                <a:solidFill>
                  <a:srgbClr val="000000"/>
                </a:solidFill>
                <a:effectLst/>
                <a:latin typeface="Lustria"/>
              </a:rPr>
              <a:t>blend V</a:t>
            </a:r>
            <a:r>
              <a:rPr lang="en-US" sz="1600" b="0" i="0" u="none" strike="noStrike" dirty="0">
                <a:solidFill>
                  <a:srgbClr val="000000"/>
                </a:solidFill>
                <a:effectLst/>
                <a:latin typeface="Lustria"/>
              </a:rPr>
              <a:t>: </a:t>
            </a:r>
            <a:r>
              <a:rPr lang="hu-HU" sz="1600" dirty="0" smtClean="0">
                <a:solidFill>
                  <a:srgbClr val="000000"/>
                </a:solidFill>
                <a:latin typeface="Lustria"/>
              </a:rPr>
              <a:t>1</a:t>
            </a:r>
            <a:r>
              <a:rPr lang="en-US" sz="1600" dirty="0" smtClean="0">
                <a:solidFill>
                  <a:srgbClr val="000000"/>
                </a:solidFill>
                <a:latin typeface="Lustria"/>
              </a:rPr>
              <a:t> </a:t>
            </a:r>
            <a:r>
              <a:rPr lang="en-US" sz="1600" dirty="0">
                <a:solidFill>
                  <a:srgbClr val="000000"/>
                </a:solidFill>
                <a:latin typeface="Lustria"/>
              </a:rPr>
              <a:t>teaspoon in the</a:t>
            </a:r>
          </a:p>
          <a:p>
            <a:pPr marL="0" lvl="0" indent="0" fontAlgn="base">
              <a:spcBef>
                <a:spcPts val="0"/>
              </a:spcBef>
              <a:buNone/>
            </a:pPr>
            <a:r>
              <a:rPr lang="en-US" sz="1600" dirty="0" smtClean="0">
                <a:solidFill>
                  <a:srgbClr val="000000"/>
                </a:solidFill>
                <a:latin typeface="Lustria"/>
              </a:rPr>
              <a:t> </a:t>
            </a:r>
            <a:r>
              <a:rPr lang="en-US" sz="1600" dirty="0">
                <a:solidFill>
                  <a:srgbClr val="000000"/>
                </a:solidFill>
                <a:latin typeface="Lustria"/>
              </a:rPr>
              <a:t>in the </a:t>
            </a:r>
            <a:r>
              <a:rPr lang="en-US" sz="1600" dirty="0" smtClean="0">
                <a:solidFill>
                  <a:srgbClr val="000000"/>
                </a:solidFill>
                <a:latin typeface="Lustria"/>
              </a:rPr>
              <a:t>evening</a:t>
            </a:r>
            <a:r>
              <a:rPr lang="hu-HU" sz="1600" dirty="0" smtClean="0">
                <a:solidFill>
                  <a:srgbClr val="000000"/>
                </a:solidFill>
                <a:latin typeface="Lustria"/>
              </a:rPr>
              <a:t> </a:t>
            </a:r>
            <a:r>
              <a:rPr lang="hu-HU" sz="1600" dirty="0" err="1">
                <a:solidFill>
                  <a:srgbClr val="000000"/>
                </a:solidFill>
                <a:latin typeface="Lustria"/>
              </a:rPr>
              <a:t>for</a:t>
            </a:r>
            <a:r>
              <a:rPr lang="hu-HU" sz="1600" dirty="0">
                <a:solidFill>
                  <a:srgbClr val="000000"/>
                </a:solidFill>
                <a:latin typeface="Lustria"/>
              </a:rPr>
              <a:t> 3 </a:t>
            </a:r>
            <a:r>
              <a:rPr lang="hu-HU" sz="1600" dirty="0" err="1">
                <a:solidFill>
                  <a:srgbClr val="000000"/>
                </a:solidFill>
                <a:latin typeface="Lustria"/>
              </a:rPr>
              <a:t>days</a:t>
            </a:r>
            <a:r>
              <a:rPr lang="hu-HU" sz="1600" dirty="0">
                <a:solidFill>
                  <a:srgbClr val="000000"/>
                </a:solidFill>
                <a:latin typeface="Lustria"/>
              </a:rPr>
              <a:t>, </a:t>
            </a:r>
            <a:r>
              <a:rPr lang="hu-HU" sz="1600" dirty="0" err="1">
                <a:solidFill>
                  <a:srgbClr val="000000"/>
                </a:solidFill>
                <a:latin typeface="Lustria"/>
              </a:rPr>
              <a:t>then</a:t>
            </a:r>
            <a:r>
              <a:rPr lang="hu-HU" sz="1600" dirty="0">
                <a:solidFill>
                  <a:srgbClr val="000000"/>
                </a:solidFill>
                <a:latin typeface="Lustria"/>
              </a:rPr>
              <a:t> 1 </a:t>
            </a:r>
            <a:r>
              <a:rPr lang="hu-HU" sz="1600" dirty="0" err="1">
                <a:solidFill>
                  <a:srgbClr val="000000"/>
                </a:solidFill>
                <a:latin typeface="Lustria"/>
              </a:rPr>
              <a:t>teaspoon</a:t>
            </a:r>
            <a:r>
              <a:rPr lang="hu-HU" sz="1600" dirty="0">
                <a:solidFill>
                  <a:srgbClr val="000000"/>
                </a:solidFill>
                <a:latin typeface="Lustria"/>
              </a:rPr>
              <a:t> in </a:t>
            </a:r>
            <a:r>
              <a:rPr lang="hu-HU" sz="1600" dirty="0" err="1">
                <a:solidFill>
                  <a:srgbClr val="000000"/>
                </a:solidFill>
                <a:latin typeface="Lustria"/>
              </a:rPr>
              <a:t>the</a:t>
            </a:r>
            <a:r>
              <a:rPr lang="hu-HU" sz="1600" dirty="0">
                <a:solidFill>
                  <a:srgbClr val="000000"/>
                </a:solidFill>
                <a:latin typeface="Lustria"/>
              </a:rPr>
              <a:t> </a:t>
            </a:r>
            <a:r>
              <a:rPr lang="hu-HU" sz="1600" dirty="0" err="1">
                <a:solidFill>
                  <a:srgbClr val="000000"/>
                </a:solidFill>
                <a:latin typeface="Lustria"/>
              </a:rPr>
              <a:t>morning</a:t>
            </a:r>
            <a:r>
              <a:rPr lang="hu-HU" sz="1600" dirty="0">
                <a:solidFill>
                  <a:srgbClr val="000000"/>
                </a:solidFill>
                <a:latin typeface="Lustria"/>
              </a:rPr>
              <a:t> and 1 </a:t>
            </a:r>
            <a:r>
              <a:rPr lang="hu-HU" sz="1600" dirty="0" err="1">
                <a:solidFill>
                  <a:srgbClr val="000000"/>
                </a:solidFill>
                <a:latin typeface="Lustria"/>
              </a:rPr>
              <a:t>teaspoon</a:t>
            </a:r>
            <a:r>
              <a:rPr lang="hu-HU" sz="1600" dirty="0">
                <a:solidFill>
                  <a:srgbClr val="000000"/>
                </a:solidFill>
                <a:latin typeface="Lustria"/>
              </a:rPr>
              <a:t> in </a:t>
            </a:r>
            <a:r>
              <a:rPr lang="hu-HU" sz="1600" dirty="0" err="1">
                <a:solidFill>
                  <a:srgbClr val="000000"/>
                </a:solidFill>
                <a:latin typeface="Lustria"/>
              </a:rPr>
              <a:t>the</a:t>
            </a:r>
            <a:r>
              <a:rPr lang="hu-HU" sz="1600" dirty="0">
                <a:solidFill>
                  <a:srgbClr val="000000"/>
                </a:solidFill>
                <a:latin typeface="Lustria"/>
              </a:rPr>
              <a:t> </a:t>
            </a:r>
            <a:r>
              <a:rPr lang="hu-HU" sz="1600" dirty="0" err="1">
                <a:solidFill>
                  <a:srgbClr val="000000"/>
                </a:solidFill>
                <a:latin typeface="Lustria"/>
              </a:rPr>
              <a:t>evening</a:t>
            </a:r>
            <a:endParaRPr lang="hu-HU" sz="1600" dirty="0">
              <a:solidFill>
                <a:srgbClr val="000000"/>
              </a:solidFill>
              <a:latin typeface="Lustria"/>
            </a:endParaRPr>
          </a:p>
          <a:p>
            <a:pPr marL="0" indent="0" rtl="0" fontAlgn="base">
              <a:spcBef>
                <a:spcPts val="0"/>
              </a:spcBef>
              <a:spcAft>
                <a:spcPts val="0"/>
              </a:spcAft>
              <a:buNone/>
            </a:pPr>
            <a:endParaRPr lang="en-US" sz="1600" dirty="0">
              <a:solidFill>
                <a:srgbClr val="000000"/>
              </a:solidFill>
              <a:latin typeface="Lustria"/>
            </a:endParaRPr>
          </a:p>
          <a:p>
            <a:pPr fontAlgn="base">
              <a:spcBef>
                <a:spcPts val="0"/>
              </a:spcBef>
            </a:pPr>
            <a:r>
              <a:rPr lang="en-US" sz="1600" b="1" i="0" u="none" strike="noStrike" dirty="0">
                <a:solidFill>
                  <a:srgbClr val="000000"/>
                </a:solidFill>
                <a:effectLst/>
                <a:latin typeface="Lustria"/>
              </a:rPr>
              <a:t>Proprietary blend VI</a:t>
            </a:r>
            <a:r>
              <a:rPr lang="en-US" sz="1600" b="0" i="0" u="none" strike="noStrike" dirty="0">
                <a:solidFill>
                  <a:srgbClr val="000000"/>
                </a:solidFill>
                <a:effectLst/>
                <a:latin typeface="Lustria"/>
              </a:rPr>
              <a:t>: </a:t>
            </a:r>
            <a:r>
              <a:rPr lang="en-US" sz="1600" dirty="0" smtClean="0">
                <a:solidFill>
                  <a:srgbClr val="000000"/>
                </a:solidFill>
                <a:latin typeface="Lustria"/>
              </a:rPr>
              <a:t>2 </a:t>
            </a:r>
            <a:r>
              <a:rPr lang="en-US" sz="1600" dirty="0">
                <a:solidFill>
                  <a:srgbClr val="000000"/>
                </a:solidFill>
                <a:latin typeface="Lustria"/>
              </a:rPr>
              <a:t>in the</a:t>
            </a:r>
          </a:p>
          <a:p>
            <a:pPr marL="0" indent="0" fontAlgn="base">
              <a:spcBef>
                <a:spcPts val="0"/>
              </a:spcBef>
              <a:buNone/>
            </a:pPr>
            <a:r>
              <a:rPr lang="en-US" sz="1600" dirty="0">
                <a:solidFill>
                  <a:srgbClr val="000000"/>
                </a:solidFill>
                <a:latin typeface="Lustria"/>
              </a:rPr>
              <a:t>morning and 2 in the evening</a:t>
            </a:r>
            <a:endParaRPr lang="en-US" sz="1600" b="0" i="0" u="none" strike="noStrike" dirty="0">
              <a:solidFill>
                <a:srgbClr val="000000"/>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46F7435D-E3DB-47B1-BA61-B00ACC83A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ECB276-D63D-2E4F-9778-545DEFE8C617}"/>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DFDBDF-4041-A84E-9089-6BE2AA950689}"/>
              </a:ext>
            </a:extLst>
          </p:cNvPr>
          <p:cNvSpPr txBox="1"/>
          <p:nvPr/>
        </p:nvSpPr>
        <p:spPr>
          <a:xfrm>
            <a:off x="6857926" y="786994"/>
            <a:ext cx="3685880" cy="369332"/>
          </a:xfrm>
          <a:prstGeom prst="rect">
            <a:avLst/>
          </a:prstGeom>
          <a:noFill/>
        </p:spPr>
        <p:txBody>
          <a:bodyPr wrap="square" rtlCol="0">
            <a:spAutoFit/>
          </a:bodyPr>
          <a:lstStyle/>
          <a:p>
            <a:r>
              <a:rPr lang="en-US" dirty="0">
                <a:latin typeface="Felix Titling" pitchFamily="82" charset="77"/>
              </a:rPr>
              <a:t>PROPRIETARY BLENDS LEGEND </a:t>
            </a:r>
          </a:p>
        </p:txBody>
      </p:sp>
      <p:pic>
        <p:nvPicPr>
          <p:cNvPr id="9" name="Picture 8" descr="Text, letter&#10;&#10;Description automatically generated">
            <a:extLst>
              <a:ext uri="{FF2B5EF4-FFF2-40B4-BE49-F238E27FC236}">
                <a16:creationId xmlns:a16="http://schemas.microsoft.com/office/drawing/2014/main" id="{E5E1675D-2AE6-C846-8FE3-FBF0AE96B8DC}"/>
              </a:ext>
            </a:extLst>
          </p:cNvPr>
          <p:cNvPicPr>
            <a:picLocks noChangeAspect="1"/>
          </p:cNvPicPr>
          <p:nvPr/>
        </p:nvPicPr>
        <p:blipFill>
          <a:blip r:embed="rId2"/>
          <a:stretch>
            <a:fillRect/>
          </a:stretch>
        </p:blipFill>
        <p:spPr>
          <a:xfrm>
            <a:off x="6859896" y="1385536"/>
            <a:ext cx="4638708" cy="4534786"/>
          </a:xfrm>
          <a:prstGeom prst="rect">
            <a:avLst/>
          </a:prstGeom>
        </p:spPr>
      </p:pic>
      <p:pic>
        <p:nvPicPr>
          <p:cNvPr id="22" name="Picture 7" descr="Picture 7">
            <a:extLst>
              <a:ext uri="{FF2B5EF4-FFF2-40B4-BE49-F238E27FC236}">
                <a16:creationId xmlns:a16="http://schemas.microsoft.com/office/drawing/2014/main" id="{94FE8C7F-CC7A-7A4D-88D8-A026822D9C2E}"/>
              </a:ext>
            </a:extLst>
          </p:cNvPr>
          <p:cNvPicPr>
            <a:picLocks noChangeAspect="1"/>
          </p:cNvPicPr>
          <p:nvPr/>
        </p:nvPicPr>
        <p:blipFill>
          <a:blip r:embed="rId3"/>
          <a:stretch>
            <a:fillRect/>
          </a:stretch>
        </p:blipFill>
        <p:spPr>
          <a:xfrm>
            <a:off x="525116" y="233408"/>
            <a:ext cx="918303" cy="922918"/>
          </a:xfrm>
          <a:prstGeom prst="rect">
            <a:avLst/>
          </a:prstGeom>
        </p:spPr>
      </p:pic>
    </p:spTree>
    <p:extLst>
      <p:ext uri="{BB962C8B-B14F-4D97-AF65-F5344CB8AC3E}">
        <p14:creationId xmlns:p14="http://schemas.microsoft.com/office/powerpoint/2010/main" val="51234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050233" y="1488517"/>
            <a:ext cx="10515600" cy="922918"/>
          </a:xfrm>
        </p:spPr>
        <p:txBody>
          <a:bodyPr>
            <a:normAutofit/>
          </a:bodyPr>
          <a:lstStyle/>
          <a:p>
            <a:r>
              <a:rPr lang="en-US" sz="3600" dirty="0">
                <a:latin typeface="Felix Titling" pitchFamily="82" charset="77"/>
              </a:rPr>
              <a:t>Additional Proposal </a:t>
            </a:r>
            <a:endParaRPr lang="en-US" dirty="0">
              <a:latin typeface="Felix Titling" pitchFamily="82" charset="77"/>
            </a:endParaRP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type="body" idx="1"/>
          </p:nvPr>
        </p:nvSpPr>
        <p:spPr>
          <a:xfrm>
            <a:off x="1050233" y="2411435"/>
            <a:ext cx="10515600" cy="2659329"/>
          </a:xfrm>
        </p:spPr>
        <p:txBody>
          <a:bodyPr>
            <a:noAutofit/>
          </a:bodyPr>
          <a:lstStyle/>
          <a:p>
            <a:pPr marL="342900" indent="-342900" fontAlgn="base">
              <a:spcBef>
                <a:spcPts val="0"/>
              </a:spcBef>
              <a:buFont typeface="Arial" panose="020B0604020202020204" pitchFamily="34" charset="0"/>
              <a:buChar char="•"/>
            </a:pPr>
            <a:r>
              <a:rPr lang="en-US" dirty="0">
                <a:solidFill>
                  <a:srgbClr val="000000"/>
                </a:solidFill>
                <a:latin typeface="Lustria"/>
              </a:rPr>
              <a:t>She couldn't have a special diet because she couldn't eat </a:t>
            </a:r>
            <a:r>
              <a:rPr lang="en-US" dirty="0" smtClean="0">
                <a:solidFill>
                  <a:srgbClr val="000000"/>
                </a:solidFill>
                <a:latin typeface="Lustria"/>
              </a:rPr>
              <a:t>anything</a:t>
            </a:r>
            <a:r>
              <a:rPr lang="hu-HU" dirty="0" smtClean="0">
                <a:solidFill>
                  <a:srgbClr val="000000"/>
                </a:solidFill>
                <a:latin typeface="Lustria"/>
              </a:rPr>
              <a:t>!</a:t>
            </a:r>
          </a:p>
          <a:p>
            <a:pPr fontAlgn="base">
              <a:spcBef>
                <a:spcPts val="0"/>
              </a:spcBef>
            </a:pPr>
            <a:endParaRPr lang="hu-HU" b="0" i="0" u="none" strike="noStrike" dirty="0">
              <a:solidFill>
                <a:srgbClr val="000000"/>
              </a:solidFill>
              <a:effectLst/>
              <a:latin typeface="Lustria"/>
            </a:endParaRPr>
          </a:p>
          <a:p>
            <a:pPr marL="342900" indent="-342900" fontAlgn="base">
              <a:spcBef>
                <a:spcPts val="0"/>
              </a:spcBef>
              <a:buFont typeface="Arial" panose="020B0604020202020204" pitchFamily="34" charset="0"/>
              <a:buChar char="•"/>
            </a:pPr>
            <a:r>
              <a:rPr lang="en-US" b="0" i="0" u="none" strike="noStrike" dirty="0" smtClean="0">
                <a:solidFill>
                  <a:srgbClr val="000000"/>
                </a:solidFill>
                <a:effectLst/>
                <a:latin typeface="Lustria"/>
              </a:rPr>
              <a:t>Exercises </a:t>
            </a:r>
            <a:r>
              <a:rPr lang="en-US" b="0" i="0" u="none" strike="noStrike" dirty="0">
                <a:solidFill>
                  <a:srgbClr val="000000"/>
                </a:solidFill>
                <a:effectLst/>
                <a:latin typeface="Lustria"/>
              </a:rPr>
              <a:t>to achieve a positive mental and emotional </a:t>
            </a:r>
            <a:r>
              <a:rPr lang="en-US" b="0" i="0" u="none" strike="noStrike" dirty="0" smtClean="0">
                <a:solidFill>
                  <a:srgbClr val="000000"/>
                </a:solidFill>
                <a:effectLst/>
                <a:latin typeface="Lustria"/>
              </a:rPr>
              <a:t>state</a:t>
            </a:r>
            <a:r>
              <a:rPr lang="hu-HU" b="0" i="0" u="none" strike="noStrike" dirty="0" smtClean="0">
                <a:solidFill>
                  <a:srgbClr val="000000"/>
                </a:solidFill>
                <a:effectLst/>
                <a:latin typeface="Lustria"/>
              </a:rPr>
              <a:t> (</a:t>
            </a:r>
            <a:r>
              <a:rPr lang="hu-HU" dirty="0" err="1" smtClean="0">
                <a:solidFill>
                  <a:srgbClr val="000000"/>
                </a:solidFill>
                <a:latin typeface="Lustria"/>
              </a:rPr>
              <a:t>e.g</a:t>
            </a:r>
            <a:r>
              <a:rPr lang="hu-HU" dirty="0" smtClean="0">
                <a:solidFill>
                  <a:srgbClr val="000000"/>
                </a:solidFill>
                <a:latin typeface="Lustria"/>
              </a:rPr>
              <a:t>: </a:t>
            </a:r>
            <a:r>
              <a:rPr lang="en-US" dirty="0" smtClean="0">
                <a:solidFill>
                  <a:srgbClr val="000000"/>
                </a:solidFill>
                <a:latin typeface="Lustria"/>
              </a:rPr>
              <a:t> </a:t>
            </a:r>
            <a:r>
              <a:rPr lang="hu-HU" dirty="0" smtClean="0">
                <a:solidFill>
                  <a:srgbClr val="000000"/>
                </a:solidFill>
                <a:latin typeface="Lustria"/>
              </a:rPr>
              <a:t>m</a:t>
            </a:r>
            <a:r>
              <a:rPr lang="en-US" dirty="0" err="1" smtClean="0">
                <a:solidFill>
                  <a:srgbClr val="000000"/>
                </a:solidFill>
                <a:latin typeface="Lustria"/>
              </a:rPr>
              <a:t>editation</a:t>
            </a:r>
            <a:r>
              <a:rPr lang="en-US" dirty="0">
                <a:solidFill>
                  <a:srgbClr val="000000"/>
                </a:solidFill>
                <a:latin typeface="Lustria"/>
              </a:rPr>
              <a:t>, breathing </a:t>
            </a:r>
            <a:r>
              <a:rPr lang="en-US" dirty="0" smtClean="0">
                <a:solidFill>
                  <a:srgbClr val="000000"/>
                </a:solidFill>
                <a:latin typeface="Lustria"/>
              </a:rPr>
              <a:t>exercises</a:t>
            </a:r>
            <a:r>
              <a:rPr lang="hu-HU" dirty="0" smtClean="0">
                <a:solidFill>
                  <a:srgbClr val="000000"/>
                </a:solidFill>
                <a:latin typeface="Lustria"/>
              </a:rPr>
              <a:t>…)</a:t>
            </a:r>
            <a:endParaRPr lang="en-US" b="0" i="0" u="none" strike="noStrike" dirty="0">
              <a:solidFill>
                <a:srgbClr val="000000"/>
              </a:solidFill>
              <a:effectLst/>
              <a:latin typeface="Lustria"/>
            </a:endParaRPr>
          </a:p>
          <a:p>
            <a:pPr rtl="0" fontAlgn="base">
              <a:spcBef>
                <a:spcPts val="0"/>
              </a:spcBef>
              <a:spcAft>
                <a:spcPts val="0"/>
              </a:spcAft>
            </a:pPr>
            <a:endParaRPr lang="en-US" dirty="0">
              <a:solidFill>
                <a:srgbClr val="000000"/>
              </a:solidFill>
              <a:latin typeface="Arial" panose="020B0604020202020204" pitchFamily="34" charset="0"/>
            </a:endParaRPr>
          </a:p>
          <a:p>
            <a:pPr marL="0" indent="0" rtl="0" fontAlgn="base">
              <a:spcBef>
                <a:spcPts val="0"/>
              </a:spcBef>
              <a:spcAft>
                <a:spcPts val="0"/>
              </a:spcAft>
              <a:buNone/>
            </a:pPr>
            <a:endParaRPr lang="en-US" sz="1600" b="0" i="0" u="none" strike="noStrike" dirty="0">
              <a:solidFill>
                <a:srgbClr val="000000"/>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EEECB276-D63D-2E4F-9778-545DEFE8C617}"/>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7" descr="Picture 7">
            <a:extLst>
              <a:ext uri="{FF2B5EF4-FFF2-40B4-BE49-F238E27FC236}">
                <a16:creationId xmlns:a16="http://schemas.microsoft.com/office/drawing/2014/main" id="{94FE8C7F-CC7A-7A4D-88D8-A026822D9C2E}"/>
              </a:ext>
            </a:extLst>
          </p:cNvPr>
          <p:cNvPicPr>
            <a:picLocks noChangeAspect="1"/>
          </p:cNvPicPr>
          <p:nvPr/>
        </p:nvPicPr>
        <p:blipFill>
          <a:blip r:embed="rId2"/>
          <a:stretch>
            <a:fillRect/>
          </a:stretch>
        </p:blipFill>
        <p:spPr>
          <a:xfrm>
            <a:off x="525116" y="233408"/>
            <a:ext cx="918303" cy="922918"/>
          </a:xfrm>
          <a:prstGeom prst="rect">
            <a:avLst/>
          </a:prstGeom>
        </p:spPr>
      </p:pic>
    </p:spTree>
    <p:extLst>
      <p:ext uri="{BB962C8B-B14F-4D97-AF65-F5344CB8AC3E}">
        <p14:creationId xmlns:p14="http://schemas.microsoft.com/office/powerpoint/2010/main" val="246679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694746" y="272680"/>
            <a:ext cx="6247722" cy="1461778"/>
          </a:xfrm>
        </p:spPr>
        <p:txBody>
          <a:bodyPr anchor="t">
            <a:normAutofit fontScale="90000"/>
          </a:bodyPr>
          <a:lstStyle/>
          <a:p>
            <a:r>
              <a:rPr lang="en-US" dirty="0" smtClean="0">
                <a:latin typeface="Felix Titling" pitchFamily="82" charset="77"/>
              </a:rPr>
              <a:t>Results</a:t>
            </a:r>
            <a:r>
              <a:rPr lang="hu-HU" dirty="0" smtClean="0">
                <a:latin typeface="Felix Titling" pitchFamily="82" charset="77"/>
              </a:rPr>
              <a:t> (</a:t>
            </a:r>
            <a:r>
              <a:rPr lang="en-US" dirty="0">
                <a:latin typeface="Felix Titling" pitchFamily="82" charset="77"/>
              </a:rPr>
              <a:t>After 3 months of complementary </a:t>
            </a:r>
            <a:r>
              <a:rPr lang="en-US" dirty="0" smtClean="0">
                <a:latin typeface="Felix Titling" pitchFamily="82" charset="77"/>
              </a:rPr>
              <a:t>therapy</a:t>
            </a:r>
            <a:r>
              <a:rPr lang="hu-HU" dirty="0">
                <a:latin typeface="Felix Titling" pitchFamily="82" charset="77"/>
              </a:rPr>
              <a:t>.</a:t>
            </a:r>
            <a:r>
              <a:rPr lang="en-US" dirty="0" smtClean="0">
                <a:latin typeface="Felix Titling" pitchFamily="82" charset="77"/>
              </a:rPr>
              <a:t> </a:t>
            </a:r>
            <a:r>
              <a:rPr lang="en-US" dirty="0">
                <a:latin typeface="Felix Titling" pitchFamily="82" charset="77"/>
              </a:rPr>
              <a:t>She received chemotherapy treatment continuously</a:t>
            </a:r>
            <a:r>
              <a:rPr lang="en-US" dirty="0" smtClean="0">
                <a:latin typeface="Felix Titling" pitchFamily="82" charset="77"/>
              </a:rPr>
              <a:t>.</a:t>
            </a:r>
            <a:r>
              <a:rPr lang="hu-HU" dirty="0" smtClean="0">
                <a:latin typeface="Felix Titling" pitchFamily="82" charset="77"/>
              </a:rPr>
              <a:t>) </a:t>
            </a: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en-US" dirty="0">
                <a:latin typeface="Felix Titling" pitchFamily="82" charset="77"/>
              </a:rPr>
              <a:t> </a:t>
            </a: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327310" y="2031294"/>
            <a:ext cx="6401559" cy="4751609"/>
          </a:xfrm>
        </p:spPr>
        <p:txBody>
          <a:bodyPr>
            <a:normAutofit fontScale="85000" lnSpcReduction="20000"/>
          </a:bodyPr>
          <a:lstStyle/>
          <a:p>
            <a:pPr marL="0" indent="0">
              <a:lnSpc>
                <a:spcPct val="100000"/>
              </a:lnSpc>
              <a:spcBef>
                <a:spcPts val="0"/>
              </a:spcBef>
              <a:buNone/>
            </a:pPr>
            <a:endParaRPr lang="en-US" sz="1100" b="0" i="0" u="none" strike="noStrike" dirty="0">
              <a:effectLst/>
              <a:latin typeface="Goudy Old Style" panose="02020502050305020303" pitchFamily="18" charset="77"/>
            </a:endParaRPr>
          </a:p>
          <a:p>
            <a:pPr marL="0" indent="0">
              <a:buNone/>
            </a:pPr>
            <a:endParaRPr lang="en-US" sz="2000" dirty="0">
              <a:latin typeface="Goudy Old Style" panose="02020502050305020303" pitchFamily="18" charset="77"/>
            </a:endParaRPr>
          </a:p>
          <a:p>
            <a:r>
              <a:rPr lang="en-US" sz="2000" dirty="0" smtClean="0">
                <a:solidFill>
                  <a:srgbClr val="000000"/>
                </a:solidFill>
                <a:latin typeface="Lustria"/>
              </a:rPr>
              <a:t>Laboratory:  higher WBC (white blood cells): </a:t>
            </a:r>
            <a:r>
              <a:rPr lang="hu-HU" sz="2000" dirty="0" smtClean="0">
                <a:latin typeface="Lustria"/>
              </a:rPr>
              <a:t>15,4</a:t>
            </a:r>
            <a:r>
              <a:rPr lang="en-US" sz="2000" dirty="0" smtClean="0">
                <a:solidFill>
                  <a:srgbClr val="000000"/>
                </a:solidFill>
                <a:latin typeface="Lustria"/>
              </a:rPr>
              <a:t>-</a:t>
            </a:r>
            <a:r>
              <a:rPr lang="hu-HU" sz="2000" dirty="0" smtClean="0">
                <a:solidFill>
                  <a:srgbClr val="FF0000"/>
                </a:solidFill>
                <a:latin typeface="Lustria"/>
              </a:rPr>
              <a:t>10</a:t>
            </a:r>
            <a:r>
              <a:rPr lang="en-US" sz="2000" dirty="0" smtClean="0">
                <a:solidFill>
                  <a:srgbClr val="FF0000"/>
                </a:solidFill>
                <a:latin typeface="Lustria"/>
              </a:rPr>
              <a:t>,2</a:t>
            </a:r>
            <a:r>
              <a:rPr lang="en-US" sz="2000" dirty="0" smtClean="0">
                <a:solidFill>
                  <a:srgbClr val="000000"/>
                </a:solidFill>
                <a:latin typeface="Lustria"/>
              </a:rPr>
              <a:t> </a:t>
            </a:r>
            <a:r>
              <a:rPr lang="en-US" sz="2000" dirty="0" smtClean="0">
                <a:solidFill>
                  <a:srgbClr val="000000"/>
                </a:solidFill>
                <a:latin typeface="Lustria"/>
              </a:rPr>
              <a:t>(range 4,8-10,8 G/L)  high inflammatory parameter </a:t>
            </a:r>
            <a:r>
              <a:rPr lang="en-US" sz="2000" dirty="0" smtClean="0">
                <a:solidFill>
                  <a:srgbClr val="000000"/>
                </a:solidFill>
                <a:latin typeface="Lustria"/>
              </a:rPr>
              <a:t>CRP</a:t>
            </a:r>
            <a:r>
              <a:rPr lang="en-US" sz="2000" dirty="0" smtClean="0">
                <a:solidFill>
                  <a:srgbClr val="000000"/>
                </a:solidFill>
                <a:latin typeface="Lustria"/>
              </a:rPr>
              <a:t>: </a:t>
            </a:r>
            <a:r>
              <a:rPr lang="hu-HU" sz="2000" dirty="0" smtClean="0">
                <a:solidFill>
                  <a:srgbClr val="000000"/>
                </a:solidFill>
                <a:latin typeface="Lustria"/>
              </a:rPr>
              <a:t>87-</a:t>
            </a:r>
            <a:r>
              <a:rPr lang="hu-HU" sz="2000" dirty="0" smtClean="0">
                <a:solidFill>
                  <a:srgbClr val="FF0000"/>
                </a:solidFill>
                <a:latin typeface="Lustria"/>
              </a:rPr>
              <a:t>28</a:t>
            </a:r>
            <a:r>
              <a:rPr lang="en-US" sz="2000" dirty="0" smtClean="0">
                <a:solidFill>
                  <a:srgbClr val="000000"/>
                </a:solidFill>
                <a:latin typeface="Lustria"/>
              </a:rPr>
              <a:t> </a:t>
            </a:r>
            <a:r>
              <a:rPr lang="en-US" sz="2000" dirty="0" smtClean="0">
                <a:solidFill>
                  <a:srgbClr val="000000"/>
                </a:solidFill>
                <a:latin typeface="Lustria"/>
              </a:rPr>
              <a:t>mg/l, </a:t>
            </a:r>
            <a:r>
              <a:rPr lang="hu-HU" sz="2000" dirty="0" smtClean="0">
                <a:solidFill>
                  <a:srgbClr val="000000"/>
                </a:solidFill>
                <a:latin typeface="Lustria"/>
              </a:rPr>
              <a:t>(</a:t>
            </a:r>
            <a:r>
              <a:rPr lang="en-US" sz="2000" dirty="0" smtClean="0">
                <a:solidFill>
                  <a:srgbClr val="000000"/>
                </a:solidFill>
                <a:latin typeface="Lustria"/>
              </a:rPr>
              <a:t>normal </a:t>
            </a:r>
            <a:r>
              <a:rPr lang="en-US" sz="2000" dirty="0" smtClean="0">
                <a:solidFill>
                  <a:srgbClr val="000000"/>
                </a:solidFill>
                <a:latin typeface="Lustria"/>
              </a:rPr>
              <a:t>up to 5,0) and higher liver enzyme levels: </a:t>
            </a:r>
            <a:r>
              <a:rPr lang="en-US" sz="2000" dirty="0" smtClean="0">
                <a:solidFill>
                  <a:srgbClr val="000000"/>
                </a:solidFill>
                <a:latin typeface="Lustria"/>
              </a:rPr>
              <a:t>ASAT:</a:t>
            </a:r>
            <a:r>
              <a:rPr lang="hu-HU" sz="2000" dirty="0" smtClean="0">
                <a:solidFill>
                  <a:srgbClr val="000000"/>
                </a:solidFill>
                <a:latin typeface="Lustria"/>
              </a:rPr>
              <a:t>98</a:t>
            </a:r>
            <a:r>
              <a:rPr lang="en-US" sz="2000" dirty="0" smtClean="0">
                <a:solidFill>
                  <a:srgbClr val="000000"/>
                </a:solidFill>
                <a:latin typeface="Lustria"/>
              </a:rPr>
              <a:t>-</a:t>
            </a:r>
            <a:r>
              <a:rPr lang="hu-HU" sz="2000" dirty="0">
                <a:solidFill>
                  <a:srgbClr val="FF0000"/>
                </a:solidFill>
                <a:latin typeface="Lustria"/>
              </a:rPr>
              <a:t>4</a:t>
            </a:r>
            <a:r>
              <a:rPr lang="en-US" sz="2000" dirty="0" smtClean="0">
                <a:solidFill>
                  <a:srgbClr val="FF0000"/>
                </a:solidFill>
                <a:latin typeface="Lustria"/>
              </a:rPr>
              <a:t>5</a:t>
            </a:r>
            <a:r>
              <a:rPr lang="en-US" sz="2000" dirty="0" smtClean="0">
                <a:solidFill>
                  <a:srgbClr val="000000"/>
                </a:solidFill>
                <a:latin typeface="Lustria"/>
              </a:rPr>
              <a:t> </a:t>
            </a:r>
            <a:r>
              <a:rPr lang="en-US" sz="2000" dirty="0" smtClean="0">
                <a:solidFill>
                  <a:srgbClr val="000000"/>
                </a:solidFill>
                <a:latin typeface="Lustria"/>
              </a:rPr>
              <a:t>(U/L) (range 0-50), </a:t>
            </a:r>
            <a:r>
              <a:rPr lang="en-US" sz="2000" dirty="0" smtClean="0">
                <a:solidFill>
                  <a:srgbClr val="000000"/>
                </a:solidFill>
                <a:latin typeface="Lustria"/>
              </a:rPr>
              <a:t>ALAT:</a:t>
            </a:r>
            <a:r>
              <a:rPr lang="hu-HU" sz="2000" dirty="0" smtClean="0">
                <a:solidFill>
                  <a:srgbClr val="000000"/>
                </a:solidFill>
                <a:latin typeface="Lustria"/>
              </a:rPr>
              <a:t>88</a:t>
            </a:r>
            <a:r>
              <a:rPr lang="en-US" sz="2000" dirty="0" smtClean="0">
                <a:solidFill>
                  <a:srgbClr val="000000"/>
                </a:solidFill>
                <a:latin typeface="Lustria"/>
              </a:rPr>
              <a:t>-</a:t>
            </a:r>
            <a:r>
              <a:rPr lang="hu-HU" sz="2000" dirty="0">
                <a:solidFill>
                  <a:srgbClr val="FF0000"/>
                </a:solidFill>
                <a:latin typeface="Lustria"/>
              </a:rPr>
              <a:t>3</a:t>
            </a:r>
            <a:r>
              <a:rPr lang="en-US" sz="2000" dirty="0" smtClean="0">
                <a:solidFill>
                  <a:srgbClr val="FF0000"/>
                </a:solidFill>
                <a:latin typeface="Lustria"/>
              </a:rPr>
              <a:t>8</a:t>
            </a:r>
            <a:r>
              <a:rPr lang="en-US" sz="2000" dirty="0" smtClean="0">
                <a:solidFill>
                  <a:srgbClr val="FF0000"/>
                </a:solidFill>
                <a:latin typeface="Lustria"/>
              </a:rPr>
              <a:t>,</a:t>
            </a:r>
            <a:r>
              <a:rPr lang="en-US" sz="2000" dirty="0" smtClean="0">
                <a:solidFill>
                  <a:srgbClr val="000000"/>
                </a:solidFill>
                <a:latin typeface="Lustria"/>
              </a:rPr>
              <a:t> range (0-50), GGTP: </a:t>
            </a:r>
            <a:r>
              <a:rPr lang="hu-HU" sz="2000" dirty="0" smtClean="0">
                <a:solidFill>
                  <a:srgbClr val="000000"/>
                </a:solidFill>
                <a:latin typeface="Lustria"/>
              </a:rPr>
              <a:t>126</a:t>
            </a:r>
            <a:r>
              <a:rPr lang="en-US" sz="2000" dirty="0" smtClean="0">
                <a:solidFill>
                  <a:srgbClr val="000000"/>
                </a:solidFill>
                <a:latin typeface="Lustria"/>
              </a:rPr>
              <a:t>-</a:t>
            </a:r>
            <a:r>
              <a:rPr lang="hu-HU" sz="2000" dirty="0" smtClean="0">
                <a:solidFill>
                  <a:srgbClr val="FF0000"/>
                </a:solidFill>
                <a:latin typeface="Lustria"/>
              </a:rPr>
              <a:t>70</a:t>
            </a:r>
            <a:r>
              <a:rPr lang="en-US" sz="2000" dirty="0" smtClean="0">
                <a:solidFill>
                  <a:srgbClr val="FF0000"/>
                </a:solidFill>
                <a:latin typeface="Lustria"/>
              </a:rPr>
              <a:t>,</a:t>
            </a:r>
            <a:r>
              <a:rPr lang="en-US" sz="2000" dirty="0" smtClean="0">
                <a:solidFill>
                  <a:srgbClr val="000000"/>
                </a:solidFill>
                <a:latin typeface="Lustria"/>
              </a:rPr>
              <a:t> </a:t>
            </a:r>
            <a:r>
              <a:rPr lang="en-US" sz="2000" dirty="0" smtClean="0">
                <a:solidFill>
                  <a:srgbClr val="000000"/>
                </a:solidFill>
                <a:latin typeface="Lustria"/>
              </a:rPr>
              <a:t>(range 8-50 U/l</a:t>
            </a:r>
            <a:r>
              <a:rPr lang="en-US" sz="2000" dirty="0" smtClean="0">
                <a:solidFill>
                  <a:srgbClr val="000000"/>
                </a:solidFill>
                <a:latin typeface="Lustria"/>
              </a:rPr>
              <a:t>)</a:t>
            </a:r>
            <a:endParaRPr lang="hu-HU" sz="2000" dirty="0" smtClean="0">
              <a:solidFill>
                <a:srgbClr val="000000"/>
              </a:solidFill>
              <a:latin typeface="Lustria"/>
            </a:endParaRPr>
          </a:p>
          <a:p>
            <a:r>
              <a:rPr lang="hu-HU" sz="2000" dirty="0" smtClean="0">
                <a:solidFill>
                  <a:srgbClr val="000000"/>
                </a:solidFill>
                <a:latin typeface="Lustria"/>
              </a:rPr>
              <a:t>O</a:t>
            </a:r>
            <a:r>
              <a:rPr lang="en-US" sz="2000" dirty="0" err="1" smtClean="0">
                <a:solidFill>
                  <a:srgbClr val="000000"/>
                </a:solidFill>
                <a:latin typeface="Lustria"/>
              </a:rPr>
              <a:t>ther</a:t>
            </a:r>
            <a:r>
              <a:rPr lang="en-US" sz="2000" dirty="0" smtClean="0">
                <a:solidFill>
                  <a:srgbClr val="000000"/>
                </a:solidFill>
                <a:latin typeface="Lustria"/>
              </a:rPr>
              <a:t> </a:t>
            </a:r>
            <a:r>
              <a:rPr lang="en-US" sz="2000" dirty="0">
                <a:solidFill>
                  <a:srgbClr val="000000"/>
                </a:solidFill>
                <a:latin typeface="Lustria"/>
              </a:rPr>
              <a:t>control examinations (CT, PET CT) were not performed due to the palliative </a:t>
            </a:r>
            <a:r>
              <a:rPr lang="en-US" sz="2000" dirty="0" smtClean="0">
                <a:solidFill>
                  <a:srgbClr val="000000"/>
                </a:solidFill>
                <a:latin typeface="Lustria"/>
              </a:rPr>
              <a:t>treatment</a:t>
            </a:r>
            <a:r>
              <a:rPr lang="hu-HU" sz="2000" dirty="0" smtClean="0">
                <a:solidFill>
                  <a:srgbClr val="000000"/>
                </a:solidFill>
                <a:latin typeface="Lustria"/>
              </a:rPr>
              <a:t>!</a:t>
            </a:r>
            <a:endParaRPr lang="en-US" sz="2000" dirty="0" smtClean="0">
              <a:solidFill>
                <a:srgbClr val="000000"/>
              </a:solidFill>
              <a:latin typeface="Lustria"/>
            </a:endParaRPr>
          </a:p>
          <a:p>
            <a:r>
              <a:rPr lang="en-US" sz="2000" dirty="0" smtClean="0">
                <a:solidFill>
                  <a:srgbClr val="000000"/>
                </a:solidFill>
                <a:latin typeface="Lustria"/>
              </a:rPr>
              <a:t>Complaints have </a:t>
            </a:r>
            <a:r>
              <a:rPr lang="en-US" sz="2000" dirty="0" smtClean="0">
                <a:solidFill>
                  <a:srgbClr val="000000"/>
                </a:solidFill>
                <a:latin typeface="Lustria"/>
              </a:rPr>
              <a:t>been </a:t>
            </a:r>
            <a:r>
              <a:rPr lang="en-US" sz="2000" dirty="0" smtClean="0">
                <a:solidFill>
                  <a:srgbClr val="000000"/>
                </a:solidFill>
                <a:latin typeface="Lustria"/>
              </a:rPr>
              <a:t>reduced</a:t>
            </a:r>
          </a:p>
          <a:p>
            <a:r>
              <a:rPr lang="hu-HU" sz="2000" dirty="0" err="1" smtClean="0">
                <a:latin typeface="Lustria"/>
              </a:rPr>
              <a:t>Nausea</a:t>
            </a:r>
            <a:r>
              <a:rPr lang="hu-HU" sz="2000" dirty="0" smtClean="0">
                <a:latin typeface="Lustria"/>
              </a:rPr>
              <a:t>, </a:t>
            </a:r>
            <a:r>
              <a:rPr lang="hu-HU" sz="2000" dirty="0" err="1" smtClean="0">
                <a:latin typeface="Lustria"/>
              </a:rPr>
              <a:t>diarrhea</a:t>
            </a:r>
            <a:r>
              <a:rPr lang="en-US" sz="2000" dirty="0" smtClean="0">
                <a:solidFill>
                  <a:srgbClr val="000000"/>
                </a:solidFill>
                <a:latin typeface="Lustria"/>
              </a:rPr>
              <a:t> </a:t>
            </a:r>
            <a:r>
              <a:rPr lang="en-US" sz="2000" dirty="0" smtClean="0">
                <a:solidFill>
                  <a:srgbClr val="000000"/>
                </a:solidFill>
                <a:latin typeface="Lustria"/>
              </a:rPr>
              <a:t>have </a:t>
            </a:r>
            <a:r>
              <a:rPr lang="en-US" sz="2000" dirty="0" smtClean="0">
                <a:solidFill>
                  <a:srgbClr val="000000"/>
                </a:solidFill>
                <a:latin typeface="Lustria"/>
              </a:rPr>
              <a:t>stopped</a:t>
            </a:r>
            <a:r>
              <a:rPr lang="hu-HU" sz="2000" dirty="0" smtClean="0">
                <a:solidFill>
                  <a:srgbClr val="000000"/>
                </a:solidFill>
                <a:latin typeface="Lustria"/>
              </a:rPr>
              <a:t>.</a:t>
            </a:r>
          </a:p>
          <a:p>
            <a:pPr lvl="0"/>
            <a:r>
              <a:rPr lang="en-US" sz="1900" dirty="0">
                <a:solidFill>
                  <a:srgbClr val="000000"/>
                </a:solidFill>
                <a:latin typeface="Lustria"/>
              </a:rPr>
              <a:t>The extreme fatigue decreased, h</a:t>
            </a:r>
            <a:r>
              <a:rPr lang="hu-HU" sz="1900" dirty="0" err="1">
                <a:solidFill>
                  <a:srgbClr val="000000"/>
                </a:solidFill>
                <a:latin typeface="Lustria"/>
              </a:rPr>
              <a:t>er</a:t>
            </a:r>
            <a:r>
              <a:rPr lang="en-US" sz="1900" dirty="0">
                <a:solidFill>
                  <a:srgbClr val="000000"/>
                </a:solidFill>
                <a:latin typeface="Lustria"/>
              </a:rPr>
              <a:t> appetite improved, and h</a:t>
            </a:r>
            <a:r>
              <a:rPr lang="hu-HU" sz="1900" dirty="0" err="1">
                <a:solidFill>
                  <a:srgbClr val="000000"/>
                </a:solidFill>
                <a:latin typeface="Lustria"/>
              </a:rPr>
              <a:t>er</a:t>
            </a:r>
            <a:r>
              <a:rPr lang="en-US" sz="1900" dirty="0">
                <a:solidFill>
                  <a:srgbClr val="000000"/>
                </a:solidFill>
                <a:latin typeface="Lustria"/>
              </a:rPr>
              <a:t> </a:t>
            </a:r>
            <a:r>
              <a:rPr lang="en-US" sz="1900" dirty="0" err="1">
                <a:solidFill>
                  <a:srgbClr val="000000"/>
                </a:solidFill>
                <a:latin typeface="Lustria"/>
              </a:rPr>
              <a:t>dyspnoea</a:t>
            </a:r>
            <a:r>
              <a:rPr lang="en-US" sz="1900" dirty="0">
                <a:solidFill>
                  <a:srgbClr val="000000"/>
                </a:solidFill>
                <a:latin typeface="Lustria"/>
              </a:rPr>
              <a:t> improved</a:t>
            </a:r>
            <a:r>
              <a:rPr lang="en-US" sz="1900" dirty="0" smtClean="0">
                <a:solidFill>
                  <a:srgbClr val="000000"/>
                </a:solidFill>
                <a:latin typeface="Lustria"/>
              </a:rPr>
              <a:t>.</a:t>
            </a:r>
            <a:endParaRPr lang="hu-HU" sz="1900" dirty="0" smtClean="0">
              <a:solidFill>
                <a:srgbClr val="000000"/>
              </a:solidFill>
              <a:latin typeface="Lustria"/>
            </a:endParaRPr>
          </a:p>
          <a:p>
            <a:pPr lvl="0"/>
            <a:r>
              <a:rPr lang="en-US" sz="2000" dirty="0">
                <a:solidFill>
                  <a:srgbClr val="000000"/>
                </a:solidFill>
                <a:latin typeface="Lustria"/>
              </a:rPr>
              <a:t>The frequency of chest </a:t>
            </a:r>
            <a:r>
              <a:rPr lang="hu-HU" sz="2000" dirty="0" err="1" smtClean="0">
                <a:solidFill>
                  <a:srgbClr val="000000"/>
                </a:solidFill>
                <a:latin typeface="Lustria"/>
              </a:rPr>
              <a:t>pumping</a:t>
            </a:r>
            <a:r>
              <a:rPr lang="en-US" sz="2000" dirty="0" smtClean="0">
                <a:solidFill>
                  <a:srgbClr val="000000"/>
                </a:solidFill>
                <a:latin typeface="Lustria"/>
              </a:rPr>
              <a:t> </a:t>
            </a:r>
            <a:r>
              <a:rPr lang="en-US" sz="2000" dirty="0">
                <a:solidFill>
                  <a:srgbClr val="000000"/>
                </a:solidFill>
                <a:latin typeface="Lustria"/>
              </a:rPr>
              <a:t>has </a:t>
            </a:r>
            <a:r>
              <a:rPr lang="en-US" sz="2000" dirty="0" smtClean="0">
                <a:solidFill>
                  <a:srgbClr val="000000"/>
                </a:solidFill>
                <a:latin typeface="Lustria"/>
              </a:rPr>
              <a:t>decreased</a:t>
            </a:r>
            <a:r>
              <a:rPr lang="hu-HU" sz="2000" dirty="0" smtClean="0">
                <a:solidFill>
                  <a:srgbClr val="000000"/>
                </a:solidFill>
                <a:latin typeface="Lustria"/>
              </a:rPr>
              <a:t>!</a:t>
            </a:r>
            <a:endParaRPr lang="en-US" sz="2000" dirty="0" smtClean="0">
              <a:solidFill>
                <a:srgbClr val="000000"/>
              </a:solidFill>
              <a:latin typeface="Lustria"/>
            </a:endParaRPr>
          </a:p>
          <a:p>
            <a:r>
              <a:rPr lang="hu-HU" sz="2000" dirty="0" err="1" smtClean="0">
                <a:solidFill>
                  <a:srgbClr val="000000"/>
                </a:solidFill>
                <a:latin typeface="Lustria"/>
              </a:rPr>
              <a:t>S</a:t>
            </a:r>
            <a:r>
              <a:rPr lang="hu-HU" sz="2000" dirty="0" err="1">
                <a:solidFill>
                  <a:srgbClr val="000000"/>
                </a:solidFill>
                <a:latin typeface="Lustria"/>
              </a:rPr>
              <a:t>h</a:t>
            </a:r>
            <a:r>
              <a:rPr lang="en-US" sz="2000" dirty="0" smtClean="0">
                <a:solidFill>
                  <a:srgbClr val="000000"/>
                </a:solidFill>
                <a:latin typeface="Lustria"/>
              </a:rPr>
              <a:t>e </a:t>
            </a:r>
            <a:r>
              <a:rPr lang="en-US" sz="2000" dirty="0" smtClean="0">
                <a:solidFill>
                  <a:srgbClr val="000000"/>
                </a:solidFill>
                <a:latin typeface="Lustria"/>
              </a:rPr>
              <a:t>is feeling well!</a:t>
            </a:r>
          </a:p>
          <a:p>
            <a:endParaRPr lang="en-US" sz="2000" dirty="0">
              <a:solidFill>
                <a:srgbClr val="000000"/>
              </a:solidFill>
              <a:latin typeface="Lustria"/>
            </a:endParaRPr>
          </a:p>
          <a:p>
            <a:endParaRPr lang="en-US" sz="1000" dirty="0"/>
          </a:p>
          <a:p>
            <a:r>
              <a:rPr lang="en-US" sz="1000" dirty="0" smtClean="0"/>
              <a:t>the </a:t>
            </a:r>
            <a:r>
              <a:rPr lang="en-US" sz="1000" dirty="0"/>
              <a:t>control results are marked in red</a:t>
            </a:r>
            <a:br>
              <a:rPr lang="en-US" sz="1000" dirty="0"/>
            </a:br>
            <a:endParaRPr lang="en-US" sz="1200" dirty="0">
              <a:latin typeface="Goudy Old Style" panose="02020502050305020303" pitchFamily="18" charset="77"/>
            </a:endParaRPr>
          </a:p>
          <a:p>
            <a:pPr marL="0" indent="0">
              <a:buNone/>
            </a:pPr>
            <a:endParaRPr lang="en-US" sz="2000" dirty="0">
              <a:latin typeface="Goudy Old Style" panose="02020502050305020303" pitchFamily="18" charset="77"/>
            </a:endParaRPr>
          </a:p>
        </p:txBody>
      </p:sp>
      <p:sp>
        <p:nvSpPr>
          <p:cNvPr id="10" name="Freeform: Shape 9">
            <a:extLst>
              <a:ext uri="{FF2B5EF4-FFF2-40B4-BE49-F238E27FC236}">
                <a16:creationId xmlns:a16="http://schemas.microsoft.com/office/drawing/2014/main" id="{0F06C9D3-00DF-4B71-AE88-29075022FC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5">
            <a:extLst>
              <a:ext uri="{FF2B5EF4-FFF2-40B4-BE49-F238E27FC236}">
                <a16:creationId xmlns:a16="http://schemas.microsoft.com/office/drawing/2014/main" id="{EFA5A327-531A-495C-BCA7-27F04811A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9B1A6D7C-789D-BA4F-ACF0-B5A1EF7E3CF3}"/>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7" descr="Picture 7">
            <a:extLst>
              <a:ext uri="{FF2B5EF4-FFF2-40B4-BE49-F238E27FC236}">
                <a16:creationId xmlns:a16="http://schemas.microsoft.com/office/drawing/2014/main" id="{06C75699-FB60-E547-9E7C-96917939F5F8}"/>
              </a:ext>
            </a:extLst>
          </p:cNvPr>
          <p:cNvPicPr>
            <a:picLocks noChangeAspect="1"/>
          </p:cNvPicPr>
          <p:nvPr/>
        </p:nvPicPr>
        <p:blipFill>
          <a:blip r:embed="rId2"/>
          <a:stretch>
            <a:fillRect/>
          </a:stretch>
        </p:blipFill>
        <p:spPr>
          <a:xfrm>
            <a:off x="8517928" y="1560918"/>
            <a:ext cx="2229984" cy="2241191"/>
          </a:xfrm>
          <a:prstGeom prst="rect">
            <a:avLst/>
          </a:prstGeom>
        </p:spPr>
      </p:pic>
    </p:spTree>
    <p:extLst>
      <p:ext uri="{BB962C8B-B14F-4D97-AF65-F5344CB8AC3E}">
        <p14:creationId xmlns:p14="http://schemas.microsoft.com/office/powerpoint/2010/main" val="126445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F9F8-DAFC-6041-A81F-8692C118BF99}"/>
              </a:ext>
            </a:extLst>
          </p:cNvPr>
          <p:cNvSpPr>
            <a:spLocks noGrp="1"/>
          </p:cNvSpPr>
          <p:nvPr>
            <p:ph type="title"/>
          </p:nvPr>
        </p:nvSpPr>
        <p:spPr>
          <a:xfrm>
            <a:off x="1676400" y="761051"/>
            <a:ext cx="10515600" cy="1325563"/>
          </a:xfrm>
        </p:spPr>
        <p:txBody>
          <a:bodyPr/>
          <a:lstStyle/>
          <a:p>
            <a:r>
              <a:rPr lang="en-US" i="1" spc="300" dirty="0">
                <a:latin typeface="Felix Titling" pitchFamily="82" charset="77"/>
              </a:rPr>
              <a:t>References </a:t>
            </a:r>
          </a:p>
        </p:txBody>
      </p:sp>
      <p:sp>
        <p:nvSpPr>
          <p:cNvPr id="3" name="Content Placeholder 2">
            <a:extLst>
              <a:ext uri="{FF2B5EF4-FFF2-40B4-BE49-F238E27FC236}">
                <a16:creationId xmlns:a16="http://schemas.microsoft.com/office/drawing/2014/main" id="{86B4C740-8041-A34D-83E3-2B68D08C6889}"/>
              </a:ext>
            </a:extLst>
          </p:cNvPr>
          <p:cNvSpPr>
            <a:spLocks noGrp="1"/>
          </p:cNvSpPr>
          <p:nvPr>
            <p:ph idx="1"/>
          </p:nvPr>
        </p:nvSpPr>
        <p:spPr>
          <a:xfrm>
            <a:off x="1676400" y="2086614"/>
            <a:ext cx="10515600" cy="4351338"/>
          </a:xfrm>
        </p:spPr>
        <p:txBody>
          <a:bodyPr>
            <a:normAutofit/>
          </a:bodyPr>
          <a:lstStyle/>
          <a:p>
            <a:pPr rtl="0" fontAlgn="base">
              <a:spcBef>
                <a:spcPts val="0"/>
              </a:spcBef>
              <a:spcAft>
                <a:spcPts val="0"/>
              </a:spcAft>
              <a:buFont typeface="Arial" panose="020B0604020202020204" pitchFamily="34" charset="0"/>
              <a:buChar char="•"/>
            </a:pPr>
            <a:r>
              <a:rPr lang="en-US" sz="3200" dirty="0">
                <a:hlinkClick r:id="rId2"/>
              </a:rPr>
              <a:t>https://www.ncbi.nlm.nih.gov/pmc/articles/PMC8046146/</a:t>
            </a:r>
            <a:r>
              <a:rPr lang="en-US" sz="3200" u="sng" dirty="0">
                <a:solidFill>
                  <a:srgbClr val="778BA2"/>
                </a:solidFill>
                <a:latin typeface="Lustria"/>
              </a:rPr>
              <a:t> </a:t>
            </a:r>
          </a:p>
          <a:p>
            <a:pPr rtl="0" fontAlgn="base">
              <a:spcBef>
                <a:spcPts val="0"/>
              </a:spcBef>
              <a:spcAft>
                <a:spcPts val="0"/>
              </a:spcAft>
              <a:buFont typeface="Arial" panose="020B0604020202020204" pitchFamily="34" charset="0"/>
              <a:buChar char="•"/>
            </a:pPr>
            <a:r>
              <a:rPr lang="en-US" sz="3200" dirty="0">
                <a:hlinkClick r:id="rId3"/>
              </a:rPr>
              <a:t>https://pubmed.ncbi.nlm.nih.gov/8901854/</a:t>
            </a:r>
            <a:r>
              <a:rPr lang="en-US" sz="3200" dirty="0"/>
              <a:t> </a:t>
            </a:r>
          </a:p>
          <a:p>
            <a:pPr rtl="0" fontAlgn="base">
              <a:spcBef>
                <a:spcPts val="0"/>
              </a:spcBef>
              <a:spcAft>
                <a:spcPts val="0"/>
              </a:spcAft>
              <a:buFont typeface="Arial" panose="020B0604020202020204" pitchFamily="34" charset="0"/>
              <a:buChar char="•"/>
            </a:pPr>
            <a:r>
              <a:rPr lang="en-US" sz="3200" dirty="0">
                <a:hlinkClick r:id="rId4"/>
              </a:rPr>
              <a:t>https://www.ncbi.nlm.nih.gov/pmc/articles/PMC3252704/</a:t>
            </a:r>
            <a:endParaRPr lang="en-US" sz="3200" dirty="0"/>
          </a:p>
          <a:p>
            <a:pPr rtl="0" fontAlgn="base">
              <a:spcBef>
                <a:spcPts val="0"/>
              </a:spcBef>
              <a:spcAft>
                <a:spcPts val="0"/>
              </a:spcAft>
              <a:buFont typeface="Arial" panose="020B0604020202020204" pitchFamily="34" charset="0"/>
              <a:buChar char="•"/>
            </a:pPr>
            <a:r>
              <a:rPr lang="en-US" sz="3200" dirty="0">
                <a:hlinkClick r:id="rId5"/>
              </a:rPr>
              <a:t>https://www.ncbi.nlm.nih.gov/pmc/articles/PMC3787870/</a:t>
            </a:r>
            <a:endParaRPr lang="en-US" sz="3200" dirty="0"/>
          </a:p>
          <a:p>
            <a:pPr rtl="0" fontAlgn="base">
              <a:spcBef>
                <a:spcPts val="0"/>
              </a:spcBef>
              <a:spcAft>
                <a:spcPts val="0"/>
              </a:spcAft>
              <a:buFont typeface="Arial" panose="020B0604020202020204" pitchFamily="34" charset="0"/>
              <a:buChar char="•"/>
            </a:pPr>
            <a:r>
              <a:rPr lang="en-US" sz="3200" dirty="0">
                <a:hlinkClick r:id="rId6"/>
              </a:rPr>
              <a:t>https://www.ncbi.nlm.nih.gov/pmc/articles/PMC5119971/</a:t>
            </a:r>
            <a:r>
              <a:rPr lang="en-US" sz="3200" dirty="0"/>
              <a:t> </a:t>
            </a:r>
          </a:p>
          <a:p>
            <a:pPr rtl="0" fontAlgn="base">
              <a:spcBef>
                <a:spcPts val="0"/>
              </a:spcBef>
              <a:spcAft>
                <a:spcPts val="0"/>
              </a:spcAft>
              <a:buFont typeface="Arial" panose="020B0604020202020204" pitchFamily="34" charset="0"/>
              <a:buChar char="•"/>
            </a:pPr>
            <a:r>
              <a:rPr lang="en-US" sz="3200" dirty="0">
                <a:hlinkClick r:id="rId7"/>
              </a:rPr>
              <a:t>https://www.sciencedirect.com/science/article/pii/S0167488917301696</a:t>
            </a:r>
            <a:r>
              <a:rPr lang="en-US" sz="3200" dirty="0"/>
              <a:t>   </a:t>
            </a:r>
          </a:p>
          <a:p>
            <a:pPr marL="0" indent="0">
              <a:buNone/>
            </a:pPr>
            <a:r>
              <a:rPr lang="en-US" sz="2000" dirty="0">
                <a:latin typeface="Cambria" panose="02040503050406030204" pitchFamily="18" charset="0"/>
              </a:rPr>
              <a:t> </a:t>
            </a:r>
          </a:p>
          <a:p>
            <a:pPr marL="0" indent="0">
              <a:buNone/>
            </a:pPr>
            <a:r>
              <a:rPr lang="en-US" sz="2000" dirty="0">
                <a:latin typeface="Calibri"/>
                <a:ea typeface="Calibri"/>
                <a:cs typeface="Calibri"/>
                <a:sym typeface="Calibri"/>
              </a:rPr>
              <a:t> </a:t>
            </a:r>
            <a:endParaRPr lang="en-US" sz="2000" dirty="0"/>
          </a:p>
          <a:p>
            <a:pPr marL="0" indent="0">
              <a:buNone/>
            </a:pPr>
            <a:endParaRPr lang="en-US" dirty="0"/>
          </a:p>
        </p:txBody>
      </p:sp>
      <p:sp>
        <p:nvSpPr>
          <p:cNvPr id="4" name="Rectangle 3">
            <a:extLst>
              <a:ext uri="{FF2B5EF4-FFF2-40B4-BE49-F238E27FC236}">
                <a16:creationId xmlns:a16="http://schemas.microsoft.com/office/drawing/2014/main" id="{8B27160C-9B23-8E4E-96BC-5E3862BB8F4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Picture 7">
            <a:extLst>
              <a:ext uri="{FF2B5EF4-FFF2-40B4-BE49-F238E27FC236}">
                <a16:creationId xmlns:a16="http://schemas.microsoft.com/office/drawing/2014/main" id="{9482CEC8-62D8-6145-BA78-F5D605B05796}"/>
              </a:ext>
            </a:extLst>
          </p:cNvPr>
          <p:cNvPicPr>
            <a:picLocks noChangeAspect="1"/>
          </p:cNvPicPr>
          <p:nvPr/>
        </p:nvPicPr>
        <p:blipFill>
          <a:blip r:embed="rId8"/>
          <a:stretch>
            <a:fillRect/>
          </a:stretch>
        </p:blipFill>
        <p:spPr>
          <a:xfrm>
            <a:off x="525116" y="233408"/>
            <a:ext cx="918303" cy="922918"/>
          </a:xfrm>
          <a:prstGeom prst="rect">
            <a:avLst/>
          </a:prstGeom>
        </p:spPr>
      </p:pic>
    </p:spTree>
    <p:extLst>
      <p:ext uri="{BB962C8B-B14F-4D97-AF65-F5344CB8AC3E}">
        <p14:creationId xmlns:p14="http://schemas.microsoft.com/office/powerpoint/2010/main" val="91186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4ABB-D4AE-8340-997C-5B27D00D3256}"/>
              </a:ext>
            </a:extLst>
          </p:cNvPr>
          <p:cNvSpPr>
            <a:spLocks noGrp="1"/>
          </p:cNvSpPr>
          <p:nvPr>
            <p:ph type="title"/>
          </p:nvPr>
        </p:nvSpPr>
        <p:spPr>
          <a:xfrm>
            <a:off x="1404489" y="0"/>
            <a:ext cx="7474172" cy="4075754"/>
          </a:xfrm>
        </p:spPr>
        <p:txBody>
          <a:bodyPr vert="horz" lIns="91440" tIns="45720" rIns="91440" bIns="45720" rtlCol="0">
            <a:normAutofit/>
          </a:bodyPr>
          <a:lstStyle/>
          <a:p>
            <a:r>
              <a:rPr lang="en-US" sz="5400" kern="1200" dirty="0">
                <a:latin typeface="Felix Titling" pitchFamily="82" charset="77"/>
              </a:rPr>
              <a:t>Thank You for </a:t>
            </a:r>
            <a:br>
              <a:rPr lang="en-US" sz="5400" kern="1200" dirty="0">
                <a:latin typeface="Felix Titling" pitchFamily="82" charset="77"/>
              </a:rPr>
            </a:br>
            <a:r>
              <a:rPr lang="en-US" sz="5400" kern="1200" dirty="0">
                <a:latin typeface="Felix Titling" pitchFamily="82" charset="77"/>
              </a:rPr>
              <a:t>Joining </a:t>
            </a:r>
            <a:r>
              <a:rPr lang="en-US" sz="5400" dirty="0">
                <a:latin typeface="Felix Titling" pitchFamily="82" charset="77"/>
              </a:rPr>
              <a:t>Us </a:t>
            </a:r>
            <a:r>
              <a:rPr lang="en-US" sz="5400" kern="1200" dirty="0">
                <a:latin typeface="Felix Titling" pitchFamily="82" charset="77"/>
              </a:rPr>
              <a:t>This Week!! </a:t>
            </a:r>
          </a:p>
        </p:txBody>
      </p:sp>
      <p:sp>
        <p:nvSpPr>
          <p:cNvPr id="33" name="Rectangle 25">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7">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2C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Picture 7">
            <a:extLst>
              <a:ext uri="{FF2B5EF4-FFF2-40B4-BE49-F238E27FC236}">
                <a16:creationId xmlns:a16="http://schemas.microsoft.com/office/drawing/2014/main" id="{5A7DB178-6E0C-C741-BD2B-6BD220D964F0}"/>
              </a:ext>
            </a:extLst>
          </p:cNvPr>
          <p:cNvPicPr>
            <a:picLocks noChangeAspect="1"/>
          </p:cNvPicPr>
          <p:nvPr/>
        </p:nvPicPr>
        <p:blipFill rotWithShape="1">
          <a:blip r:embed="rId2">
            <a:alphaModFix/>
          </a:blip>
          <a:srcRect r="-9" b="651"/>
          <a:stretch/>
        </p:blipFill>
        <p:spPr>
          <a:xfrm>
            <a:off x="7145866" y="1330972"/>
            <a:ext cx="4477839" cy="447064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4" name="Rectangle 23">
            <a:extLst>
              <a:ext uri="{FF2B5EF4-FFF2-40B4-BE49-F238E27FC236}">
                <a16:creationId xmlns:a16="http://schemas.microsoft.com/office/drawing/2014/main" id="{D65F7114-F066-E148-BB56-788D65EC650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47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AC73-78F4-3C49-9605-1FB3FFE0404A}"/>
              </a:ext>
            </a:extLst>
          </p:cNvPr>
          <p:cNvSpPr>
            <a:spLocks noGrp="1"/>
          </p:cNvSpPr>
          <p:nvPr>
            <p:ph type="title"/>
          </p:nvPr>
        </p:nvSpPr>
        <p:spPr>
          <a:xfrm>
            <a:off x="-377687" y="1045499"/>
            <a:ext cx="10515600" cy="1325563"/>
          </a:xfrm>
        </p:spPr>
        <p:txBody>
          <a:bodyPr>
            <a:normAutofit/>
          </a:bodyPr>
          <a:lstStyle/>
          <a:p>
            <a:pPr algn="r"/>
            <a:r>
              <a:rPr lang="en-US" dirty="0">
                <a:latin typeface="Felix Titling" pitchFamily="82" charset="77"/>
              </a:rPr>
              <a:t>Medical Disclaimer </a:t>
            </a:r>
            <a:r>
              <a:rPr lang="en-US" dirty="0">
                <a:latin typeface="+mj-lt"/>
              </a:rPr>
              <a:t/>
            </a:r>
            <a:br>
              <a:rPr lang="en-US" dirty="0">
                <a:latin typeface="+mj-lt"/>
              </a:rPr>
            </a:br>
            <a:endParaRPr lang="en-US" dirty="0"/>
          </a:p>
        </p:txBody>
      </p:sp>
      <p:sp>
        <p:nvSpPr>
          <p:cNvPr id="3" name="Content Placeholder 2">
            <a:extLst>
              <a:ext uri="{FF2B5EF4-FFF2-40B4-BE49-F238E27FC236}">
                <a16:creationId xmlns:a16="http://schemas.microsoft.com/office/drawing/2014/main" id="{247A5954-3652-FC4D-BCAD-0E28EBCDEE84}"/>
              </a:ext>
            </a:extLst>
          </p:cNvPr>
          <p:cNvSpPr>
            <a:spLocks noGrp="1"/>
          </p:cNvSpPr>
          <p:nvPr>
            <p:ph idx="1"/>
          </p:nvPr>
        </p:nvSpPr>
        <p:spPr>
          <a:xfrm>
            <a:off x="3866322" y="2147219"/>
            <a:ext cx="7255565" cy="4235983"/>
          </a:xfrm>
        </p:spPr>
        <p:txBody>
          <a:bodyPr>
            <a:normAutofit fontScale="77500" lnSpcReduction="20000"/>
          </a:bodyPr>
          <a:lstStyle/>
          <a:p>
            <a:pPr marL="0" indent="0">
              <a:lnSpc>
                <a:spcPct val="120000"/>
              </a:lnSpc>
              <a:buNone/>
            </a:pPr>
            <a:r>
              <a:rPr lang="en-US" dirty="0">
                <a:latin typeface="Goudy Old Style" panose="02020502050305020303" pitchFamily="18" charset="77"/>
                <a:cs typeface="Calibri" panose="020F0502020204030204" pitchFamily="34" charset="0"/>
              </a:rPr>
              <a:t>The information provided is for educational purposes and is not intended as medical advice, or a substitute for the medical advice of a physician or other qualified health care professional. This is for  science and educational purposes only and cannot be used in any aspect for sales or marketing.  You should not use this information for diagnosing a health or fitness problem or disease.  You should always consult with a doctor or other health care professional for medical advice or information about diagnosis and treatment. </a:t>
            </a:r>
            <a:r>
              <a:rPr lang="en-US" b="1" dirty="0">
                <a:latin typeface="Goudy Old Style" panose="02020502050305020303" pitchFamily="18" charset="77"/>
                <a:cs typeface="Calibri" panose="020F0502020204030204" pitchFamily="34" charset="0"/>
              </a:rPr>
              <a:t>This is Confidential. Do not distribute</a:t>
            </a:r>
            <a:r>
              <a:rPr lang="en-US" dirty="0">
                <a:latin typeface="Goudy Old Style" panose="02020502050305020303" pitchFamily="18" charset="77"/>
                <a:cs typeface="Calibri" panose="020F0502020204030204" pitchFamily="34" charset="0"/>
              </a:rPr>
              <a:t>—for scientific educational purposes only.  </a:t>
            </a:r>
          </a:p>
          <a:p>
            <a:pPr marL="0" indent="0">
              <a:buNone/>
            </a:pPr>
            <a:endParaRPr lang="en-US" dirty="0"/>
          </a:p>
        </p:txBody>
      </p:sp>
      <p:sp>
        <p:nvSpPr>
          <p:cNvPr id="5" name="Rectangle 4">
            <a:extLst>
              <a:ext uri="{FF2B5EF4-FFF2-40B4-BE49-F238E27FC236}">
                <a16:creationId xmlns:a16="http://schemas.microsoft.com/office/drawing/2014/main" id="{FC156412-DD76-764B-842B-2CBF62DE160C}"/>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Picture 7">
            <a:extLst>
              <a:ext uri="{FF2B5EF4-FFF2-40B4-BE49-F238E27FC236}">
                <a16:creationId xmlns:a16="http://schemas.microsoft.com/office/drawing/2014/main" id="{E8D8CAC4-C766-0046-BB90-57F47333F1A1}"/>
              </a:ext>
            </a:extLst>
          </p:cNvPr>
          <p:cNvPicPr>
            <a:picLocks noChangeAspect="1"/>
          </p:cNvPicPr>
          <p:nvPr/>
        </p:nvPicPr>
        <p:blipFill>
          <a:blip r:embed="rId2"/>
          <a:stretch>
            <a:fillRect/>
          </a:stretch>
        </p:blipFill>
        <p:spPr>
          <a:xfrm>
            <a:off x="128740" y="2027583"/>
            <a:ext cx="3055560" cy="3070915"/>
          </a:xfrm>
          <a:prstGeom prst="rect">
            <a:avLst/>
          </a:prstGeom>
          <a:ln w="12700">
            <a:miter lim="400000"/>
          </a:ln>
        </p:spPr>
      </p:pic>
    </p:spTree>
    <p:extLst>
      <p:ext uri="{BB962C8B-B14F-4D97-AF65-F5344CB8AC3E}">
        <p14:creationId xmlns:p14="http://schemas.microsoft.com/office/powerpoint/2010/main" val="230284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8056-5A83-B24A-8D9C-00F4319AFE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4D0587-2050-2745-B408-DC733BA88045}"/>
              </a:ext>
            </a:extLst>
          </p:cNvPr>
          <p:cNvSpPr>
            <a:spLocks noGrp="1"/>
          </p:cNvSpPr>
          <p:nvPr>
            <p:ph idx="1"/>
          </p:nvPr>
        </p:nvSpPr>
        <p:spPr/>
        <p:txBody>
          <a:bodyPr/>
          <a:lstStyle/>
          <a:p>
            <a:endParaRPr lang="en-US"/>
          </a:p>
        </p:txBody>
      </p:sp>
      <p:pic>
        <p:nvPicPr>
          <p:cNvPr id="4" name="Google Shape;132;p5" descr="A picture containing text, person, person&#10;&#10;Description automatically generated">
            <a:extLst>
              <a:ext uri="{FF2B5EF4-FFF2-40B4-BE49-F238E27FC236}">
                <a16:creationId xmlns:a16="http://schemas.microsoft.com/office/drawing/2014/main" id="{5D6E236F-94AE-D54E-A679-A2102FF39067}"/>
              </a:ext>
            </a:extLst>
          </p:cNvPr>
          <p:cNvPicPr preferRelativeResize="0">
            <a:picLocks noGrp="1"/>
          </p:cNvPicPr>
          <p:nvPr>
            <p:ph type="body" idx="1"/>
          </p:nvPr>
        </p:nvPicPr>
        <p:blipFill rotWithShape="1">
          <a:blip r:embed="rId2">
            <a:alphaModFix/>
          </a:blip>
          <a:srcRect b="443"/>
          <a:stretch/>
        </p:blipFill>
        <p:spPr>
          <a:xfrm>
            <a:off x="1" y="1"/>
            <a:ext cx="12192000" cy="6858000"/>
          </a:xfrm>
          <a:prstGeom prst="rect">
            <a:avLst/>
          </a:prstGeom>
          <a:noFill/>
          <a:ln>
            <a:noFill/>
          </a:ln>
        </p:spPr>
      </p:pic>
    </p:spTree>
    <p:extLst>
      <p:ext uri="{BB962C8B-B14F-4D97-AF65-F5344CB8AC3E}">
        <p14:creationId xmlns:p14="http://schemas.microsoft.com/office/powerpoint/2010/main" val="96063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2AE2F5-CFA2-2A44-811A-DE446B285323}"/>
              </a:ext>
            </a:extLst>
          </p:cNvPr>
          <p:cNvSpPr>
            <a:spLocks noGrp="1"/>
          </p:cNvSpPr>
          <p:nvPr>
            <p:ph type="title"/>
          </p:nvPr>
        </p:nvSpPr>
        <p:spPr>
          <a:xfrm>
            <a:off x="1137037" y="484094"/>
            <a:ext cx="9998441" cy="1206594"/>
          </a:xfrm>
        </p:spPr>
        <p:txBody>
          <a:bodyPr>
            <a:normAutofit/>
          </a:bodyPr>
          <a:lstStyle/>
          <a:p>
            <a:r>
              <a:rPr lang="en-US" b="0" i="0" u="none" strike="noStrike" dirty="0">
                <a:effectLst/>
                <a:latin typeface="Lustria"/>
              </a:rPr>
              <a:t>DR. NORBERT KETSKÉS, MD </a:t>
            </a:r>
            <a:endParaRPr lang="en-US" dirty="0"/>
          </a:p>
        </p:txBody>
      </p:sp>
      <p:sp>
        <p:nvSpPr>
          <p:cNvPr id="13" name="Freeform: Shape 12">
            <a:extLst>
              <a:ext uri="{FF2B5EF4-FFF2-40B4-BE49-F238E27FC236}">
                <a16:creationId xmlns:a16="http://schemas.microsoft.com/office/drawing/2014/main"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7" descr="Picture 7">
            <a:extLst>
              <a:ext uri="{FF2B5EF4-FFF2-40B4-BE49-F238E27FC236}">
                <a16:creationId xmlns:a16="http://schemas.microsoft.com/office/drawing/2014/main" id="{C857540D-D960-F748-A133-9F39C9348D2D}"/>
              </a:ext>
            </a:extLst>
          </p:cNvPr>
          <p:cNvPicPr>
            <a:picLocks noChangeAspect="1"/>
          </p:cNvPicPr>
          <p:nvPr/>
        </p:nvPicPr>
        <p:blipFill rotWithShape="1">
          <a:blip r:embed="rId2"/>
          <a:srcRect l="6885" r="2693" b="3"/>
          <a:stretch/>
        </p:blipFill>
        <p:spPr>
          <a:xfrm>
            <a:off x="1309404" y="2114946"/>
            <a:ext cx="3274548" cy="3639491"/>
          </a:xfrm>
          <a:prstGeom prst="rect">
            <a:avLst/>
          </a:prstGeom>
        </p:spPr>
      </p:pic>
      <p:sp>
        <p:nvSpPr>
          <p:cNvPr id="15"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F4CC42-094B-E64B-B442-9D69DD601BD7}"/>
              </a:ext>
            </a:extLst>
          </p:cNvPr>
          <p:cNvSpPr>
            <a:spLocks noGrp="1"/>
          </p:cNvSpPr>
          <p:nvPr>
            <p:ph idx="1"/>
          </p:nvPr>
        </p:nvSpPr>
        <p:spPr>
          <a:xfrm>
            <a:off x="5366870" y="2265416"/>
            <a:ext cx="5775327" cy="3837272"/>
          </a:xfrm>
        </p:spPr>
        <p:txBody>
          <a:bodyPr anchor="ctr">
            <a:normAutofit/>
          </a:bodyPr>
          <a:lstStyle/>
          <a:p>
            <a:pPr rtl="0">
              <a:spcBef>
                <a:spcPts val="0"/>
              </a:spcBef>
              <a:spcAft>
                <a:spcPts val="0"/>
              </a:spcAft>
            </a:pPr>
            <a:r>
              <a:rPr lang="en-US" sz="1700" b="0" i="0" u="none" strike="noStrike">
                <a:effectLst/>
                <a:latin typeface="Lustria"/>
              </a:rPr>
              <a:t>Dr. Norbert Ketskés M.D. is one the most acknowledged gastroenterologist in Hungary, specializing in natural and organic nutritional solutions, leading the well-known Primus Labor, a private clinic offering personalized nutritional advices to its patients.</a:t>
            </a:r>
            <a:endParaRPr lang="en-US" sz="1700" b="0">
              <a:effectLst/>
            </a:endParaRPr>
          </a:p>
          <a:p>
            <a:pPr rtl="0" fontAlgn="base">
              <a:spcBef>
                <a:spcPts val="0"/>
              </a:spcBef>
              <a:spcAft>
                <a:spcPts val="0"/>
              </a:spcAft>
              <a:buFont typeface="Arial" panose="020B0604020202020204" pitchFamily="34" charset="0"/>
              <a:buChar char="•"/>
            </a:pPr>
            <a:r>
              <a:rPr lang="en-US" sz="1700" b="0">
                <a:effectLst/>
              </a:rPr>
              <a:t/>
            </a:r>
            <a:br>
              <a:rPr lang="en-US" sz="1700" b="0">
                <a:effectLst/>
              </a:rPr>
            </a:br>
            <a:r>
              <a:rPr lang="en-US" sz="1700" b="0" i="0" u="none" strike="noStrike">
                <a:effectLst/>
                <a:latin typeface="Lustria"/>
              </a:rPr>
              <a:t>Scientific Adviser of ISNS </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Independent Scientific Adviser of Rain International in Europe since 2013</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Medical Partner of the Hungarian Olympic Committee since 2015 </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Member of the Medical board of Hungarian Karate Association since 2015</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Leader of the Primus Labor Private Medical Clinic since 2013 </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Working as a Family Doctor 1999 – 2012</a:t>
            </a:r>
            <a:endParaRPr lang="en-US" sz="1700" b="0" i="0" u="none" strike="noStrike">
              <a:effectLst/>
              <a:latin typeface="Courier New" panose="02070309020205020404" pitchFamily="49" charset="0"/>
            </a:endParaRPr>
          </a:p>
          <a:p>
            <a:endParaRPr lang="en-US" sz="1700"/>
          </a:p>
        </p:txBody>
      </p:sp>
    </p:spTree>
    <p:extLst>
      <p:ext uri="{BB962C8B-B14F-4D97-AF65-F5344CB8AC3E}">
        <p14:creationId xmlns:p14="http://schemas.microsoft.com/office/powerpoint/2010/main" val="261183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2AE2F5-CFA2-2A44-811A-DE446B285323}"/>
              </a:ext>
            </a:extLst>
          </p:cNvPr>
          <p:cNvSpPr>
            <a:spLocks noGrp="1"/>
          </p:cNvSpPr>
          <p:nvPr>
            <p:ph type="title"/>
          </p:nvPr>
        </p:nvSpPr>
        <p:spPr>
          <a:xfrm>
            <a:off x="1137037" y="484094"/>
            <a:ext cx="9998441" cy="1206594"/>
          </a:xfrm>
        </p:spPr>
        <p:txBody>
          <a:bodyPr>
            <a:normAutofit/>
          </a:bodyPr>
          <a:lstStyle/>
          <a:p>
            <a:r>
              <a:rPr lang="en-US" b="0" i="0" u="none" strike="noStrike" dirty="0">
                <a:solidFill>
                  <a:srgbClr val="000000"/>
                </a:solidFill>
                <a:effectLst/>
                <a:latin typeface="Lustria"/>
              </a:rPr>
              <a:t>CSISZTU ZSUZSA </a:t>
            </a:r>
            <a:endParaRPr lang="en-US" dirty="0"/>
          </a:p>
        </p:txBody>
      </p:sp>
      <p:sp>
        <p:nvSpPr>
          <p:cNvPr id="13" name="Freeform: Shape 12">
            <a:extLst>
              <a:ext uri="{FF2B5EF4-FFF2-40B4-BE49-F238E27FC236}">
                <a16:creationId xmlns:a16="http://schemas.microsoft.com/office/drawing/2014/main"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7" descr="Picture 7">
            <a:extLst>
              <a:ext uri="{FF2B5EF4-FFF2-40B4-BE49-F238E27FC236}">
                <a16:creationId xmlns:a16="http://schemas.microsoft.com/office/drawing/2014/main" id="{C857540D-D960-F748-A133-9F39C9348D2D}"/>
              </a:ext>
            </a:extLst>
          </p:cNvPr>
          <p:cNvPicPr>
            <a:picLocks noChangeAspect="1"/>
          </p:cNvPicPr>
          <p:nvPr/>
        </p:nvPicPr>
        <p:blipFill rotWithShape="1">
          <a:blip r:embed="rId2"/>
          <a:srcRect l="6885" r="2693" b="3"/>
          <a:stretch/>
        </p:blipFill>
        <p:spPr>
          <a:xfrm>
            <a:off x="1309404" y="2114946"/>
            <a:ext cx="3274548" cy="3639491"/>
          </a:xfrm>
          <a:prstGeom prst="rect">
            <a:avLst/>
          </a:prstGeom>
        </p:spPr>
      </p:pic>
      <p:sp>
        <p:nvSpPr>
          <p:cNvPr id="15"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F4CC42-094B-E64B-B442-9D69DD601BD7}"/>
              </a:ext>
            </a:extLst>
          </p:cNvPr>
          <p:cNvSpPr>
            <a:spLocks noGrp="1"/>
          </p:cNvSpPr>
          <p:nvPr>
            <p:ph idx="1"/>
          </p:nvPr>
        </p:nvSpPr>
        <p:spPr>
          <a:xfrm>
            <a:off x="5366870" y="2265416"/>
            <a:ext cx="5775327" cy="3837272"/>
          </a:xfrm>
        </p:spPr>
        <p:txBody>
          <a:bodyPr anchor="ctr">
            <a:norm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Television - Presenter, Anchor, Editor, Journalist and Sports Lawyer, Sport-diplomat </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Spokesperson of the Giro </a:t>
            </a:r>
            <a:r>
              <a:rPr lang="en-US" sz="1800" b="0" i="0" u="none" strike="noStrike" dirty="0" err="1">
                <a:solidFill>
                  <a:srgbClr val="000000"/>
                </a:solidFill>
                <a:effectLst/>
                <a:latin typeface="Lustria"/>
              </a:rPr>
              <a:t>d’Italia</a:t>
            </a:r>
            <a:r>
              <a:rPr lang="en-US" sz="1800" b="0" i="0" u="none" strike="noStrike" dirty="0">
                <a:solidFill>
                  <a:srgbClr val="000000"/>
                </a:solidFill>
                <a:effectLst/>
                <a:latin typeface="Lustria"/>
              </a:rPr>
              <a:t> Grande </a:t>
            </a:r>
            <a:r>
              <a:rPr lang="en-US" sz="1800" b="0" i="0" u="none" strike="noStrike" dirty="0" err="1">
                <a:solidFill>
                  <a:srgbClr val="000000"/>
                </a:solidFill>
                <a:effectLst/>
                <a:latin typeface="Lustria"/>
              </a:rPr>
              <a:t>Partenza</a:t>
            </a:r>
            <a:r>
              <a:rPr lang="en-US" sz="1800" b="0" i="0" u="none" strike="noStrike" dirty="0">
                <a:solidFill>
                  <a:srgbClr val="000000"/>
                </a:solidFill>
                <a:effectLst/>
                <a:latin typeface="Lustria"/>
              </a:rPr>
              <a:t>, (Road-Cycling World -Tour Championship)</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Spokesperson of the FINA (Swimming and Waters poets World Championship)</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 2022 Vice-President of the Hungarian Sports Journalists’ Association</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Member of the Hungarian Olympic Committee </a:t>
            </a:r>
            <a:br>
              <a:rPr lang="en-US" sz="1800" b="0" i="0" u="none" strike="noStrike" dirty="0">
                <a:solidFill>
                  <a:srgbClr val="000000"/>
                </a:solidFill>
                <a:effectLst/>
                <a:latin typeface="Lustria"/>
              </a:rPr>
            </a:br>
            <a:r>
              <a:rPr lang="en-US" sz="1800" b="0" i="0" u="none" strike="noStrike" dirty="0">
                <a:solidFill>
                  <a:srgbClr val="000000"/>
                </a:solidFill>
                <a:effectLst/>
                <a:latin typeface="Lustria"/>
              </a:rPr>
              <a:t>Member of the Advisory Board of the Hungarian Olympic Academy </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Newly Elected Vice-President of the International Sports Journalists Association, the first female ever in the field from her homeland, and third globally since 1924 (AIPS)</a:t>
            </a:r>
            <a:endParaRPr lang="en-US" sz="1800" b="0" i="0" u="none" strike="noStrike" dirty="0">
              <a:solidFill>
                <a:srgbClr val="000000"/>
              </a:solidFill>
              <a:effectLst/>
              <a:latin typeface="Courier New" panose="02070309020205020404" pitchFamily="49" charset="0"/>
            </a:endParaRPr>
          </a:p>
          <a:p>
            <a:pPr rtl="0">
              <a:spcBef>
                <a:spcPts val="0"/>
              </a:spcBef>
              <a:spcAft>
                <a:spcPts val="0"/>
              </a:spcAft>
            </a:pPr>
            <a:endParaRPr lang="en-US" sz="1700" dirty="0"/>
          </a:p>
        </p:txBody>
      </p:sp>
    </p:spTree>
    <p:extLst>
      <p:ext uri="{BB962C8B-B14F-4D97-AF65-F5344CB8AC3E}">
        <p14:creationId xmlns:p14="http://schemas.microsoft.com/office/powerpoint/2010/main" val="233971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3B6B5C9-BE23-4C39-92DF-62F5C1B96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545116" y="886225"/>
            <a:ext cx="3384000" cy="1494000"/>
          </a:xfrm>
        </p:spPr>
        <p:txBody>
          <a:bodyPr anchor="t">
            <a:normAutofit/>
          </a:bodyPr>
          <a:lstStyle/>
          <a:p>
            <a:r>
              <a:rPr lang="en-US" sz="3400" dirty="0">
                <a:latin typeface="Felix Titling" pitchFamily="82" charset="77"/>
              </a:rPr>
              <a:t>Lung Cancer </a:t>
            </a:r>
            <a:br>
              <a:rPr lang="en-US" sz="3400" dirty="0">
                <a:latin typeface="Felix Titling" pitchFamily="82" charset="77"/>
              </a:rPr>
            </a:br>
            <a:endParaRPr lang="en-US" sz="3400" dirty="0">
              <a:latin typeface="Felix Titling" pitchFamily="82" charset="77"/>
            </a:endParaRPr>
          </a:p>
        </p:txBody>
      </p:sp>
      <p:grpSp>
        <p:nvGrpSpPr>
          <p:cNvPr id="47" name="Group 46">
            <a:extLst>
              <a:ext uri="{FF2B5EF4-FFF2-40B4-BE49-F238E27FC236}">
                <a16:creationId xmlns:a16="http://schemas.microsoft.com/office/drawing/2014/main" id="{4933887F-5725-499E-8BC5-19BEFD54DB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545116" y="2166337"/>
            <a:ext cx="5034399" cy="4509016"/>
          </a:xfrm>
        </p:spPr>
        <p:txBody>
          <a:bodyPr>
            <a:normAutofit/>
          </a:bodyPr>
          <a:lstStyle/>
          <a:p>
            <a:pPr marL="0" indent="0">
              <a:buNone/>
            </a:pPr>
            <a:r>
              <a:rPr lang="en-US" sz="1800" dirty="0">
                <a:solidFill>
                  <a:schemeClr val="tx1">
                    <a:alpha val="60000"/>
                  </a:schemeClr>
                </a:solidFill>
                <a:latin typeface="Goudy Old Style" panose="02020502050305020303" pitchFamily="18" charset="77"/>
              </a:rPr>
              <a:t>Lung cancer begins in the lungs and may spread to lymph nodes or other organs body, such as the brain. Cancer from other organs also may spread to the lungs. When cancer cells spread from one organ to another, they are called </a:t>
            </a:r>
            <a:r>
              <a:rPr lang="en-US" sz="1800" i="1" dirty="0">
                <a:solidFill>
                  <a:schemeClr val="tx1">
                    <a:alpha val="60000"/>
                  </a:schemeClr>
                </a:solidFill>
                <a:latin typeface="Goudy Old Style" panose="02020502050305020303" pitchFamily="18" charset="77"/>
              </a:rPr>
              <a:t>metastases. </a:t>
            </a:r>
          </a:p>
          <a:p>
            <a:pPr marL="0" indent="0">
              <a:buNone/>
            </a:pPr>
            <a:endParaRPr lang="en-US" sz="1800" dirty="0">
              <a:solidFill>
                <a:schemeClr val="tx1">
                  <a:alpha val="60000"/>
                </a:schemeClr>
              </a:solidFill>
              <a:latin typeface="Goudy Old Style" panose="02020502050305020303" pitchFamily="18" charset="77"/>
            </a:endParaRPr>
          </a:p>
          <a:p>
            <a:pPr marL="0" indent="0">
              <a:buNone/>
            </a:pPr>
            <a:r>
              <a:rPr lang="en-US" sz="1800" dirty="0">
                <a:solidFill>
                  <a:schemeClr val="tx1">
                    <a:alpha val="60000"/>
                  </a:schemeClr>
                </a:solidFill>
                <a:latin typeface="Goudy Old Style" panose="02020502050305020303" pitchFamily="18" charset="77"/>
              </a:rPr>
              <a:t>There are two main types of lung cancer: Non-small cell lung cancer and small cell lung cancer. Each has a separate staging system that doctors use to classify how advanced the cancer is. </a:t>
            </a:r>
          </a:p>
          <a:p>
            <a:pPr lvl="1"/>
            <a:r>
              <a:rPr lang="en-US" sz="1800" dirty="0">
                <a:solidFill>
                  <a:schemeClr val="tx1">
                    <a:alpha val="60000"/>
                  </a:schemeClr>
                </a:solidFill>
                <a:latin typeface="Goudy Old Style" panose="02020502050305020303" pitchFamily="18" charset="77"/>
              </a:rPr>
              <a:t>Staging helps the doctors predict the likely outlook for a person who has lung cancer. It can also help them develop the best possible plan.</a:t>
            </a:r>
          </a:p>
        </p:txBody>
      </p:sp>
      <p:sp>
        <p:nvSpPr>
          <p:cNvPr id="13" name="Rectangle 12">
            <a:extLst>
              <a:ext uri="{FF2B5EF4-FFF2-40B4-BE49-F238E27FC236}">
                <a16:creationId xmlns:a16="http://schemas.microsoft.com/office/drawing/2014/main" id="{17D51392-5F5A-5243-8498-377040079ED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F77212-91AC-EF4A-ADAE-8B039CC86998}"/>
              </a:ext>
            </a:extLst>
          </p:cNvPr>
          <p:cNvSpPr txBox="1"/>
          <p:nvPr/>
        </p:nvSpPr>
        <p:spPr>
          <a:xfrm>
            <a:off x="1444303" y="3517290"/>
            <a:ext cx="6098582" cy="369332"/>
          </a:xfrm>
          <a:prstGeom prst="rect">
            <a:avLst/>
          </a:prstGeom>
          <a:noFill/>
        </p:spPr>
        <p:txBody>
          <a:bodyPr wrap="square">
            <a:spAutoFit/>
          </a:bodyPr>
          <a:lstStyle/>
          <a:p>
            <a:endParaRPr lang="en-US" dirty="0"/>
          </a:p>
        </p:txBody>
      </p:sp>
      <p:sp>
        <p:nvSpPr>
          <p:cNvPr id="17" name="TextBox 16">
            <a:extLst>
              <a:ext uri="{FF2B5EF4-FFF2-40B4-BE49-F238E27FC236}">
                <a16:creationId xmlns:a16="http://schemas.microsoft.com/office/drawing/2014/main" id="{96F6ECA6-B1E1-9643-AE8F-71173A7040A6}"/>
              </a:ext>
            </a:extLst>
          </p:cNvPr>
          <p:cNvSpPr txBox="1"/>
          <p:nvPr/>
        </p:nvSpPr>
        <p:spPr>
          <a:xfrm>
            <a:off x="3922797" y="1105939"/>
            <a:ext cx="6098582" cy="369332"/>
          </a:xfrm>
          <a:prstGeom prst="rect">
            <a:avLst/>
          </a:prstGeom>
          <a:noFill/>
        </p:spPr>
        <p:txBody>
          <a:bodyPr wrap="square">
            <a:spAutoFit/>
          </a:bodyPr>
          <a:lstStyle/>
          <a:p>
            <a:endParaRPr lang="en-US" dirty="0"/>
          </a:p>
        </p:txBody>
      </p:sp>
      <p:pic>
        <p:nvPicPr>
          <p:cNvPr id="1026" name="Picture 2" descr="New protein may help to catch lung cancer early">
            <a:extLst>
              <a:ext uri="{FF2B5EF4-FFF2-40B4-BE49-F238E27FC236}">
                <a16:creationId xmlns:a16="http://schemas.microsoft.com/office/drawing/2014/main" id="{E580F726-579A-8A4E-ACD6-E282DDF7A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036" y="2469789"/>
            <a:ext cx="5301442" cy="397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9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D78C0-0382-5549-AC93-F037E9BE2940}"/>
              </a:ext>
            </a:extLst>
          </p:cNvPr>
          <p:cNvSpPr>
            <a:spLocks noGrp="1"/>
          </p:cNvSpPr>
          <p:nvPr>
            <p:ph type="title"/>
          </p:nvPr>
        </p:nvSpPr>
        <p:spPr>
          <a:xfrm>
            <a:off x="838200" y="585216"/>
            <a:ext cx="10515600" cy="1325563"/>
          </a:xfrm>
        </p:spPr>
        <p:txBody>
          <a:bodyPr>
            <a:normAutofit/>
          </a:bodyPr>
          <a:lstStyle/>
          <a:p>
            <a:r>
              <a:rPr lang="en-US">
                <a:solidFill>
                  <a:schemeClr val="bg1"/>
                </a:solidFill>
              </a:rPr>
              <a:t>Lung Cancer Types </a:t>
            </a:r>
          </a:p>
        </p:txBody>
      </p:sp>
      <p:pic>
        <p:nvPicPr>
          <p:cNvPr id="3074" name="Picture 2" descr="The Most Common Types of Lung Cancer">
            <a:extLst>
              <a:ext uri="{FF2B5EF4-FFF2-40B4-BE49-F238E27FC236}">
                <a16:creationId xmlns:a16="http://schemas.microsoft.com/office/drawing/2014/main" id="{A88285B8-BCF9-9C49-9EBB-DCCAEB9A5D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1800"/>
          <a:stretch/>
        </p:blipFill>
        <p:spPr bwMode="auto">
          <a:xfrm>
            <a:off x="548640" y="2516777"/>
            <a:ext cx="6236210" cy="3660186"/>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7667D8AD-39C7-AE99-EFD1-3D4408649DAD}"/>
              </a:ext>
            </a:extLst>
          </p:cNvPr>
          <p:cNvSpPr>
            <a:spLocks noGrp="1"/>
          </p:cNvSpPr>
          <p:nvPr>
            <p:ph idx="1"/>
          </p:nvPr>
        </p:nvSpPr>
        <p:spPr>
          <a:xfrm>
            <a:off x="6784850" y="2516777"/>
            <a:ext cx="4722788" cy="3993752"/>
          </a:xfrm>
        </p:spPr>
        <p:txBody>
          <a:bodyPr anchor="ctr">
            <a:normAutofit fontScale="92500" lnSpcReduction="20000"/>
          </a:bodyPr>
          <a:lstStyle/>
          <a:p>
            <a:r>
              <a:rPr lang="en-US" sz="2200" dirty="0"/>
              <a:t>According to the American Cancer Society (ACS), non-small cell lung cancer (NSCLC) accounts for 80-85% of lung cancer cases. The three main subtypes are: </a:t>
            </a:r>
          </a:p>
          <a:p>
            <a:pPr lvl="1"/>
            <a:r>
              <a:rPr lang="en-US" sz="1800" b="1" dirty="0"/>
              <a:t>Adenocarcinoma</a:t>
            </a:r>
            <a:r>
              <a:rPr lang="en-US" sz="1800" dirty="0"/>
              <a:t>: Around 40% of people with lung cancer have adenocarcinoma. It usually develops in the outer parts of the lung and tends to grow slower than the other two subtypes. </a:t>
            </a:r>
          </a:p>
          <a:p>
            <a:pPr lvl="1"/>
            <a:r>
              <a:rPr lang="en-US" sz="1800" b="1" dirty="0"/>
              <a:t>Squamous cell carcinoma</a:t>
            </a:r>
            <a:r>
              <a:rPr lang="en-US" sz="1800" dirty="0"/>
              <a:t>: This type accounts for 25-30% of lung cancer. It grows from the cells that line the inside of the airways. Squamous cell carcinoma usually develops at the center of the lung. </a:t>
            </a:r>
          </a:p>
          <a:p>
            <a:pPr lvl="1"/>
            <a:r>
              <a:rPr lang="en-US" sz="1800" b="1" dirty="0"/>
              <a:t>Large cell carcinoma: </a:t>
            </a:r>
            <a:r>
              <a:rPr lang="en-US" sz="1800" dirty="0"/>
              <a:t>Around 1—15% of lung cancers are this type. It can grow in any part of the lung and tends to grow faster than other types </a:t>
            </a:r>
          </a:p>
        </p:txBody>
      </p:sp>
    </p:spTree>
    <p:extLst>
      <p:ext uri="{BB962C8B-B14F-4D97-AF65-F5344CB8AC3E}">
        <p14:creationId xmlns:p14="http://schemas.microsoft.com/office/powerpoint/2010/main" val="306831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24EAE-7F08-5E44-8737-4B2011B31986}"/>
              </a:ext>
            </a:extLst>
          </p:cNvPr>
          <p:cNvSpPr>
            <a:spLocks noGrp="1"/>
          </p:cNvSpPr>
          <p:nvPr>
            <p:ph type="title"/>
          </p:nvPr>
        </p:nvSpPr>
        <p:spPr>
          <a:xfrm>
            <a:off x="838200" y="585216"/>
            <a:ext cx="10515600" cy="1325563"/>
          </a:xfrm>
        </p:spPr>
        <p:txBody>
          <a:bodyPr>
            <a:normAutofit/>
          </a:bodyPr>
          <a:lstStyle/>
          <a:p>
            <a:r>
              <a:rPr lang="en-US">
                <a:solidFill>
                  <a:schemeClr val="bg1"/>
                </a:solidFill>
              </a:rPr>
              <a:t>Lung Cancer Types </a:t>
            </a:r>
          </a:p>
        </p:txBody>
      </p:sp>
      <p:pic>
        <p:nvPicPr>
          <p:cNvPr id="4098" name="Picture 2" descr="Small Cell Lung Cancer Tissue Samples - Bay Biosciences, LLC.">
            <a:extLst>
              <a:ext uri="{FF2B5EF4-FFF2-40B4-BE49-F238E27FC236}">
                <a16:creationId xmlns:a16="http://schemas.microsoft.com/office/drawing/2014/main" id="{38008164-4305-D94B-AA93-5A37BDDF76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05" r="-1" b="2395"/>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987A7E-E75C-CA4C-8244-91FC0F6D5B23}"/>
              </a:ext>
            </a:extLst>
          </p:cNvPr>
          <p:cNvSpPr>
            <a:spLocks noGrp="1"/>
          </p:cNvSpPr>
          <p:nvPr>
            <p:ph idx="1"/>
          </p:nvPr>
        </p:nvSpPr>
        <p:spPr>
          <a:xfrm>
            <a:off x="7546848" y="2516777"/>
            <a:ext cx="3803904" cy="3660185"/>
          </a:xfrm>
        </p:spPr>
        <p:txBody>
          <a:bodyPr anchor="ctr">
            <a:normAutofit fontScale="92500" lnSpcReduction="20000"/>
          </a:bodyPr>
          <a:lstStyle/>
          <a:p>
            <a:r>
              <a:rPr lang="en-US" sz="2200" dirty="0"/>
              <a:t>Small cell lung cancer is a disease in which malignant (cancer) cells form in the tissues of the lung. </a:t>
            </a:r>
          </a:p>
          <a:p>
            <a:r>
              <a:rPr lang="en-US" sz="2200" dirty="0"/>
              <a:t>There are two main types of small cell lung cancer. </a:t>
            </a:r>
          </a:p>
          <a:p>
            <a:pPr lvl="1"/>
            <a:r>
              <a:rPr lang="en-US" sz="1800" dirty="0"/>
              <a:t>Small cell carcinoma (oat cell cancer) </a:t>
            </a:r>
          </a:p>
          <a:p>
            <a:pPr lvl="1"/>
            <a:r>
              <a:rPr lang="en-US" sz="1800" dirty="0"/>
              <a:t>Combined small cell carcinoma </a:t>
            </a:r>
          </a:p>
          <a:p>
            <a:r>
              <a:rPr lang="en-US" sz="2200" dirty="0"/>
              <a:t>Smoking is the major risk for small cell lung cancer. </a:t>
            </a:r>
          </a:p>
          <a:p>
            <a:r>
              <a:rPr lang="en-US" sz="2200" dirty="0"/>
              <a:t>Signs and symptoms include coughing and shortness of breath. </a:t>
            </a:r>
          </a:p>
        </p:txBody>
      </p:sp>
    </p:spTree>
    <p:extLst>
      <p:ext uri="{BB962C8B-B14F-4D97-AF65-F5344CB8AC3E}">
        <p14:creationId xmlns:p14="http://schemas.microsoft.com/office/powerpoint/2010/main" val="83426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3B6B5C9-BE23-4C39-92DF-62F5C1B96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119591" y="344145"/>
            <a:ext cx="3924031" cy="637775"/>
          </a:xfrm>
        </p:spPr>
        <p:txBody>
          <a:bodyPr anchor="t">
            <a:normAutofit fontScale="90000"/>
          </a:bodyPr>
          <a:lstStyle/>
          <a:p>
            <a:r>
              <a:rPr lang="en-US" sz="3400" dirty="0">
                <a:latin typeface="Felix Titling" pitchFamily="82" charset="77"/>
              </a:rPr>
              <a:t>Lung cancer Symptoms </a:t>
            </a:r>
            <a:br>
              <a:rPr lang="en-US" sz="3400" dirty="0">
                <a:latin typeface="Felix Titling" pitchFamily="82" charset="77"/>
              </a:rPr>
            </a:br>
            <a:endParaRPr lang="en-US" sz="3400" dirty="0">
              <a:latin typeface="Felix Titling" pitchFamily="82" charset="77"/>
            </a:endParaRPr>
          </a:p>
        </p:txBody>
      </p:sp>
      <p:grpSp>
        <p:nvGrpSpPr>
          <p:cNvPr id="47" name="Group 46">
            <a:extLst>
              <a:ext uri="{FF2B5EF4-FFF2-40B4-BE49-F238E27FC236}">
                <a16:creationId xmlns:a16="http://schemas.microsoft.com/office/drawing/2014/main" id="{4933887F-5725-499E-8BC5-19BEFD54DB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13" name="Rectangle 12">
            <a:extLst>
              <a:ext uri="{FF2B5EF4-FFF2-40B4-BE49-F238E27FC236}">
                <a16:creationId xmlns:a16="http://schemas.microsoft.com/office/drawing/2014/main" id="{17D51392-5F5A-5243-8498-377040079ED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93EF12-A4A1-7D4E-B216-4FE89E058BE3}"/>
              </a:ext>
            </a:extLst>
          </p:cNvPr>
          <p:cNvSpPr txBox="1"/>
          <p:nvPr/>
        </p:nvSpPr>
        <p:spPr>
          <a:xfrm>
            <a:off x="1119591" y="1326065"/>
            <a:ext cx="6344314" cy="5355312"/>
          </a:xfrm>
          <a:prstGeom prst="rect">
            <a:avLst/>
          </a:prstGeom>
          <a:noFill/>
        </p:spPr>
        <p:txBody>
          <a:bodyPr wrap="square" rtlCol="0">
            <a:spAutoFit/>
          </a:bodyPr>
          <a:lstStyle/>
          <a:p>
            <a:r>
              <a:rPr lang="en-US" dirty="0"/>
              <a:t>Different people experience different symptoms for lung cancer. Some people have symptoms related to the lungs. Some people whose lung cancer has spread to other parts of the body (metastasized) have symptoms specific to that part of the body. Some people have general symptoms of not feeling well. Most people with lung cancer do not have symptoms until the cancer is advanced. </a:t>
            </a:r>
          </a:p>
          <a:p>
            <a:endParaRPr lang="en-US" dirty="0"/>
          </a:p>
          <a:p>
            <a:r>
              <a:rPr lang="en-US" dirty="0"/>
              <a:t>Lung cancer symptoms may include:</a:t>
            </a:r>
          </a:p>
          <a:p>
            <a:pPr marL="285750" indent="-285750">
              <a:buFont typeface="Arial" panose="020B0604020202020204" pitchFamily="34" charset="0"/>
              <a:buChar char="•"/>
            </a:pPr>
            <a:r>
              <a:rPr lang="en-US" dirty="0"/>
              <a:t>Coughing that gets worse or does not go away</a:t>
            </a:r>
          </a:p>
          <a:p>
            <a:pPr marL="285750" indent="-285750">
              <a:buFont typeface="Arial" panose="020B0604020202020204" pitchFamily="34" charset="0"/>
              <a:buChar char="•"/>
            </a:pPr>
            <a:r>
              <a:rPr lang="en-US" dirty="0"/>
              <a:t>Chest pain </a:t>
            </a:r>
          </a:p>
          <a:p>
            <a:pPr marL="285750" indent="-285750">
              <a:buFont typeface="Arial" panose="020B0604020202020204" pitchFamily="34" charset="0"/>
              <a:buChar char="•"/>
            </a:pPr>
            <a:r>
              <a:rPr lang="en-US" dirty="0"/>
              <a:t>Wheezing </a:t>
            </a:r>
          </a:p>
          <a:p>
            <a:pPr marL="285750" indent="-285750">
              <a:buFont typeface="Arial" panose="020B0604020202020204" pitchFamily="34" charset="0"/>
              <a:buChar char="•"/>
            </a:pPr>
            <a:r>
              <a:rPr lang="en-US" dirty="0"/>
              <a:t>Coughing up blood </a:t>
            </a:r>
          </a:p>
          <a:p>
            <a:pPr marL="285750" indent="-285750">
              <a:buFont typeface="Arial" panose="020B0604020202020204" pitchFamily="34" charset="0"/>
              <a:buChar char="•"/>
            </a:pPr>
            <a:r>
              <a:rPr lang="en-US" dirty="0"/>
              <a:t>Feeling very tired all the time. </a:t>
            </a:r>
          </a:p>
          <a:p>
            <a:pPr marL="285750" indent="-285750">
              <a:buFont typeface="Arial" panose="020B0604020202020204" pitchFamily="34" charset="0"/>
              <a:buChar char="•"/>
            </a:pPr>
            <a:r>
              <a:rPr lang="en-US" dirty="0"/>
              <a:t>Weight loss with no known cause</a:t>
            </a:r>
          </a:p>
          <a:p>
            <a:r>
              <a:rPr lang="en-US" dirty="0"/>
              <a:t>Other changes that can sometimes occur with lung cancer may include repeated bouts of pneumonia and swollen or enlarged lymph nodes (glands) inside the chest in the area between the lungs </a:t>
            </a:r>
          </a:p>
        </p:txBody>
      </p:sp>
      <p:pic>
        <p:nvPicPr>
          <p:cNvPr id="2050" name="Picture 2" descr="Non-Small Cell Lung Cancer: Signs, Symptoms, and Complications">
            <a:extLst>
              <a:ext uri="{FF2B5EF4-FFF2-40B4-BE49-F238E27FC236}">
                <a16:creationId xmlns:a16="http://schemas.microsoft.com/office/drawing/2014/main" id="{572E9626-7CB8-2A4C-8CE0-66B18C7CE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313" y="20664"/>
            <a:ext cx="4563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59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1513</Words>
  <Application>Microsoft Office PowerPoint</Application>
  <PresentationFormat>Szélesvásznú</PresentationFormat>
  <Paragraphs>119</Paragraphs>
  <Slides>16</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16</vt:i4>
      </vt:variant>
    </vt:vector>
  </HeadingPairs>
  <TitlesOfParts>
    <vt:vector size="25" baseType="lpstr">
      <vt:lpstr>Arial</vt:lpstr>
      <vt:lpstr>Calibri</vt:lpstr>
      <vt:lpstr>Calibri Light</vt:lpstr>
      <vt:lpstr>Cambria</vt:lpstr>
      <vt:lpstr>Courier New</vt:lpstr>
      <vt:lpstr>Felix Titling</vt:lpstr>
      <vt:lpstr>Goudy Old Style</vt:lpstr>
      <vt:lpstr>Lustria</vt:lpstr>
      <vt:lpstr>Office Theme</vt:lpstr>
      <vt:lpstr>ISNS  CASE STUDy</vt:lpstr>
      <vt:lpstr>Medical Disclaimer  </vt:lpstr>
      <vt:lpstr>PowerPoint-bemutató</vt:lpstr>
      <vt:lpstr>DR. NORBERT KETSKÉS, MD </vt:lpstr>
      <vt:lpstr>CSISZTU ZSUZSA </vt:lpstr>
      <vt:lpstr>Lung Cancer  </vt:lpstr>
      <vt:lpstr>Lung Cancer Types </vt:lpstr>
      <vt:lpstr>Lung Cancer Types </vt:lpstr>
      <vt:lpstr>Lung cancer Symptoms  </vt:lpstr>
      <vt:lpstr>CASE STUDY</vt:lpstr>
      <vt:lpstr>Conventional Treatment       </vt:lpstr>
      <vt:lpstr>Method </vt:lpstr>
      <vt:lpstr>Additional Proposal </vt:lpstr>
      <vt:lpstr>Results (After 3 months of complementary therapy. She received chemotherapy treatment continuously.)    </vt:lpstr>
      <vt:lpstr>References </vt:lpstr>
      <vt:lpstr>Thank You for  Joining Us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ISNS  CASE STUDy</dc:title>
  <dc:creator>Tyger  Fenton</dc:creator>
  <cp:lastModifiedBy>Dr. Ketskés Norbert</cp:lastModifiedBy>
  <cp:revision>23</cp:revision>
  <dcterms:created xsi:type="dcterms:W3CDTF">2023-01-23T20:49:56Z</dcterms:created>
  <dcterms:modified xsi:type="dcterms:W3CDTF">2023-01-25T12:49:29Z</dcterms:modified>
</cp:coreProperties>
</file>